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61" r:id="rId3"/>
    <p:sldId id="344" r:id="rId4"/>
    <p:sldId id="1419" r:id="rId5"/>
    <p:sldId id="347" r:id="rId6"/>
    <p:sldId id="1421" r:id="rId7"/>
    <p:sldId id="390" r:id="rId8"/>
    <p:sldId id="1440" r:id="rId9"/>
    <p:sldId id="348" r:id="rId10"/>
    <p:sldId id="1422" r:id="rId11"/>
    <p:sldId id="391" r:id="rId12"/>
    <p:sldId id="1425" r:id="rId13"/>
    <p:sldId id="1424" r:id="rId14"/>
    <p:sldId id="268" r:id="rId15"/>
    <p:sldId id="1432" r:id="rId16"/>
    <p:sldId id="1429" r:id="rId17"/>
    <p:sldId id="1434" r:id="rId18"/>
    <p:sldId id="1431" r:id="rId19"/>
    <p:sldId id="1438" r:id="rId20"/>
    <p:sldId id="1435" r:id="rId21"/>
    <p:sldId id="1436" r:id="rId22"/>
    <p:sldId id="1430" r:id="rId23"/>
  </p:sldIdLst>
  <p:sldSz cx="13433425" cy="7556500"/>
  <p:notesSz cx="10680700" cy="7556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0" userDrawn="1">
          <p15:clr>
            <a:srgbClr val="A4A3A4"/>
          </p15:clr>
        </p15:guide>
        <p15:guide id="2" pos="4567" userDrawn="1">
          <p15:clr>
            <a:srgbClr val="A4A3A4"/>
          </p15:clr>
        </p15:guide>
        <p15:guide id="3" pos="4231" userDrawn="1">
          <p15:clr>
            <a:srgbClr val="A4A3A4"/>
          </p15:clr>
        </p15:guide>
        <p15:guide id="4" orient="horz" pos="2956" userDrawn="1">
          <p15:clr>
            <a:srgbClr val="A4A3A4"/>
          </p15:clr>
        </p15:guide>
        <p15:guide id="5" pos="3655" userDrawn="1">
          <p15:clr>
            <a:srgbClr val="A4A3A4"/>
          </p15:clr>
        </p15:guide>
        <p15:guide id="6" orient="horz" pos="1804" userDrawn="1">
          <p15:clr>
            <a:srgbClr val="A4A3A4"/>
          </p15:clr>
        </p15:guide>
        <p15:guide id="7" pos="3031" userDrawn="1">
          <p15:clr>
            <a:srgbClr val="A4A3A4"/>
          </p15:clr>
        </p15:guide>
        <p15:guide id="8" pos="8119" userDrawn="1">
          <p15:clr>
            <a:srgbClr val="A4A3A4"/>
          </p15:clr>
        </p15:guide>
        <p15:guide id="9" orient="horz" pos="1036" userDrawn="1">
          <p15:clr>
            <a:srgbClr val="A4A3A4"/>
          </p15:clr>
        </p15:guide>
        <p15:guide id="10" orient="horz" pos="35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6E7F"/>
    <a:srgbClr val="644357"/>
    <a:srgbClr val="FEAF00"/>
    <a:srgbClr val="515560"/>
    <a:srgbClr val="6D6B67"/>
    <a:srgbClr val="32282C"/>
    <a:srgbClr val="5F6668"/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0"/>
    <p:restoredTop sz="92995"/>
  </p:normalViewPr>
  <p:slideViewPr>
    <p:cSldViewPr>
      <p:cViewPr>
        <p:scale>
          <a:sx n="97" d="100"/>
          <a:sy n="97" d="100"/>
        </p:scale>
        <p:origin x="584" y="328"/>
      </p:cViewPr>
      <p:guideLst>
        <p:guide orient="horz" pos="2380"/>
        <p:guide pos="4567"/>
        <p:guide pos="4231"/>
        <p:guide orient="horz" pos="2956"/>
        <p:guide pos="3655"/>
        <p:guide orient="horz" pos="1804"/>
        <p:guide pos="3031"/>
        <p:guide pos="8119"/>
        <p:guide orient="horz" pos="1036"/>
        <p:guide orient="horz" pos="353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323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3400" y="944563"/>
            <a:ext cx="4533900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8388" y="3636963"/>
            <a:ext cx="8543925" cy="29749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Noto Sans Regular" charset="0"/>
              </a:rPr>
              <a:t>We have reached the limit of what we could do with 2D; AR/VR Head mount devices are cumbersome – prohibitive to natural experience; </a:t>
            </a:r>
            <a:r>
              <a:rPr lang="en-US" sz="800" dirty="0">
                <a:solidFill>
                  <a:schemeClr val="bg2">
                    <a:lumMod val="25000"/>
                  </a:schemeClr>
                </a:solidFill>
                <a:latin typeface="Noto Sans Regular" charset="0"/>
              </a:rPr>
              <a:t>New media technologies make Digital Holograms possible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800" dirty="0">
              <a:solidFill>
                <a:schemeClr val="bg2">
                  <a:lumMod val="25000"/>
                </a:schemeClr>
              </a:solidFill>
              <a:latin typeface="Noto Sans Regular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2">
                  <a:lumMod val="25000"/>
                </a:schemeClr>
              </a:solidFill>
              <a:latin typeface="Noto Sans Regular" charset="0"/>
            </a:endParaRPr>
          </a:p>
          <a:p>
            <a:endParaRPr lang="en-US" dirty="0">
              <a:latin typeface="Noto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125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3400" y="944563"/>
            <a:ext cx="4533900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8388" y="3636963"/>
            <a:ext cx="8543925" cy="2974975"/>
          </a:xfrm>
          <a:prstGeom prst="rect">
            <a:avLst/>
          </a:prstGeom>
        </p:spPr>
        <p:txBody>
          <a:bodyPr/>
          <a:lstStyle/>
          <a:p>
            <a:endParaRPr lang="en-US" dirty="0">
              <a:latin typeface="Noto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149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xmlns="" id="{3664C950-186A-9247-9306-89EFEF64A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388" y="3636963"/>
            <a:ext cx="8543925" cy="2974975"/>
          </a:xfrm>
          <a:prstGeom prst="rect">
            <a:avLst/>
          </a:prstGeom>
        </p:spPr>
        <p:txBody>
          <a:bodyPr/>
          <a:lstStyle/>
          <a:p>
            <a:endParaRPr lang="en-US" dirty="0">
              <a:latin typeface="Noto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600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3400" y="944563"/>
            <a:ext cx="4533900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8388" y="3636963"/>
            <a:ext cx="8543925" cy="2974975"/>
          </a:xfrm>
          <a:prstGeom prst="rect">
            <a:avLst/>
          </a:prstGeom>
        </p:spPr>
        <p:txBody>
          <a:bodyPr/>
          <a:lstStyle/>
          <a:p>
            <a:endParaRPr lang="en-US" dirty="0">
              <a:latin typeface="Noto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181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282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61532" y="3930650"/>
            <a:ext cx="9310362" cy="1161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46" b="0" i="0">
                <a:solidFill>
                  <a:srgbClr val="333333"/>
                </a:solidFill>
                <a:latin typeface="Noto Sans Regular" charset="0"/>
                <a:cs typeface="Noto Sans Regular" charset="0"/>
              </a:defRPr>
            </a:lvl1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E0428D1-C6EF-7343-B45B-919D3FAA4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C8CE0E1C-EB8D-9649-B07F-4A98183C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53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100B22-EB75-7D43-B5E9-0782443C1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530" spc="-33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5D49A78-FAC7-5740-9102-BEB8A70E3E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23101" y="1862138"/>
            <a:ext cx="5486399" cy="5040312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9FB8846-D0FF-C24A-804A-BCBC4808BC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87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75D6176B-7127-F24D-808A-8F176F5F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5DD6232-D53B-2047-9961-00DBD0B310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924" y="2178050"/>
            <a:ext cx="11585575" cy="2667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7C8A3FF5-4BAF-B048-9695-C8372C848A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5160962"/>
            <a:ext cx="13433425" cy="1817688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3FDC88C-3C9E-DE4B-8187-FC666CB9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Art Placeholder 5">
            <a:extLst>
              <a:ext uri="{FF2B5EF4-FFF2-40B4-BE49-F238E27FC236}">
                <a16:creationId xmlns:a16="http://schemas.microsoft.com/office/drawing/2014/main" xmlns="" id="{5C3F170C-3B42-AB48-A13A-06498B0421EE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923925" y="2178050"/>
            <a:ext cx="11507787" cy="4724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D728DD7B-8948-3B46-B198-B6CC0CF8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B0D3E49-9656-6B4D-AD2A-91B7646C22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9034D54-544E-E140-8C92-536E9CA689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083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2"/>
          <p:cNvSpPr>
            <a:spLocks noGrp="1"/>
          </p:cNvSpPr>
          <p:nvPr>
            <p:ph type="title"/>
          </p:nvPr>
        </p:nvSpPr>
        <p:spPr>
          <a:xfrm>
            <a:off x="373585" y="198383"/>
            <a:ext cx="12686256" cy="872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D1C5F94-2918-E148-842D-74CDC8BBA7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395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F2CC8CBC-C3DC-D546-A09D-8337D4F3F38D}"/>
              </a:ext>
            </a:extLst>
          </p:cNvPr>
          <p:cNvSpPr txBox="1">
            <a:spLocks/>
          </p:cNvSpPr>
          <p:nvPr userDrawn="1"/>
        </p:nvSpPr>
        <p:spPr>
          <a:xfrm>
            <a:off x="3897312" y="7131050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 smtClean="0">
                <a:latin typeface="Noto Sans Regular" charset="0"/>
              </a:rPr>
              <a:t>THE CHALLENGE OF Spatial </a:t>
            </a:r>
            <a:r>
              <a:rPr lang="en-US" b="0" i="0" dirty="0">
                <a:latin typeface="Noto Sans Regular" charset="0"/>
              </a:rPr>
              <a:t>COMPUTING WORKSHOP</a:t>
            </a:r>
          </a:p>
        </p:txBody>
      </p:sp>
      <p:sp>
        <p:nvSpPr>
          <p:cNvPr id="9" name="Text Box 52">
            <a:extLst>
              <a:ext uri="{FF2B5EF4-FFF2-40B4-BE49-F238E27FC236}">
                <a16:creationId xmlns:a16="http://schemas.microsoft.com/office/drawing/2014/main" xmlns="" id="{69EF9D72-205B-4448-B186-DF7201AB43D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8312" y="7207250"/>
            <a:ext cx="1588040" cy="232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8316" tIns="39158" rIns="78316" bIns="39158">
            <a:spAutoFit/>
          </a:bodyPr>
          <a:lstStyle/>
          <a:p>
            <a:pPr defTabSz="78374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0" i="0" dirty="0">
                <a:solidFill>
                  <a:schemeClr val="accent2">
                    <a:lumMod val="75000"/>
                  </a:schemeClr>
                </a:solidFill>
                <a:latin typeface="Noto Sans Regular" charset="0"/>
                <a:ea typeface="Noto Sans Regular" charset="0"/>
                <a:cs typeface="Noto Sans Regular" charset="0"/>
              </a:rPr>
              <a:t>Futurewei Technologies</a:t>
            </a:r>
          </a:p>
        </p:txBody>
      </p:sp>
      <p:sp>
        <p:nvSpPr>
          <p:cNvPr id="15" name="Title Placeholder 14">
            <a:extLst>
              <a:ext uri="{FF2B5EF4-FFF2-40B4-BE49-F238E27FC236}">
                <a16:creationId xmlns:a16="http://schemas.microsoft.com/office/drawing/2014/main" xmlns="" id="{080DCAB0-0D5C-3E45-8C04-29CB5B3A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5" y="401638"/>
            <a:ext cx="1158557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DFE95C2-1E19-A549-ADEE-EED6B7148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25" y="2011363"/>
            <a:ext cx="11585575" cy="4794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455BFB1-7BD3-4348-80A2-C7ECCFEDF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86900" y="7004050"/>
            <a:ext cx="30226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oto Sans Regular" charset="0"/>
              </a:defRPr>
            </a:lvl1pPr>
          </a:lstStyle>
          <a:p>
            <a:fld id="{BEE014CC-7E36-F84B-B07E-140A9B2E14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3C49DC2-9FD8-EF49-83A4-5529BFE0212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6850" y="71875"/>
            <a:ext cx="1615441" cy="5307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4" r:id="rId4"/>
    <p:sldLayoutId id="2147483665" r:id="rId5"/>
    <p:sldLayoutId id="2147483667" r:id="rId6"/>
    <p:sldLayoutId id="2147483671" r:id="rId7"/>
  </p:sldLayoutIdLst>
  <p:hf hdr="0" ftr="0" dt="0"/>
  <p:txStyles>
    <p:titleStyle>
      <a:lvl1pPr>
        <a:defRPr sz="5530" b="0" i="0" spc="-350" baseline="0">
          <a:solidFill>
            <a:schemeClr val="tx1">
              <a:lumMod val="65000"/>
              <a:lumOff val="35000"/>
            </a:schemeClr>
          </a:solidFill>
          <a:latin typeface="Noto Sans Regular" charset="0"/>
          <a:ea typeface="Noto Sans Regular" charset="0"/>
          <a:cs typeface="Noto Sans Regular" charset="0"/>
        </a:defRPr>
      </a:lvl1pPr>
    </p:titleStyle>
    <p:bodyStyle>
      <a:lvl1pPr marL="0">
        <a:defRPr sz="3300" b="0" i="0" baseline="0">
          <a:latin typeface="Noto Sans Regular" charset="0"/>
          <a:ea typeface="Noto Sans Regular" charset="0"/>
          <a:cs typeface="Noto Sans Regular" charset="0"/>
        </a:defRPr>
      </a:lvl1pPr>
      <a:lvl2pPr marL="575020">
        <a:defRPr b="0" i="0">
          <a:latin typeface="Noto Sans Regular" charset="0"/>
          <a:ea typeface="Noto Sans Regular" charset="0"/>
          <a:cs typeface="Noto Sans Regular" charset="0"/>
        </a:defRPr>
      </a:lvl2pPr>
      <a:lvl3pPr marL="1150041">
        <a:defRPr b="0" i="0">
          <a:latin typeface="Noto Sans Regular" charset="0"/>
          <a:ea typeface="Noto Sans Regular" charset="0"/>
          <a:cs typeface="Noto Sans Regular" charset="0"/>
        </a:defRPr>
      </a:lvl3pPr>
      <a:lvl4pPr marL="1725061">
        <a:defRPr b="0" i="0">
          <a:latin typeface="Noto Sans Regular" charset="0"/>
          <a:ea typeface="Noto Sans Regular" charset="0"/>
          <a:cs typeface="Noto Sans Regular" charset="0"/>
        </a:defRPr>
      </a:lvl4pPr>
      <a:lvl5pPr marL="2300082">
        <a:defRPr b="0" i="0">
          <a:latin typeface="Noto Sans Regular" charset="0"/>
          <a:ea typeface="Noto Sans Regular" charset="0"/>
          <a:cs typeface="Noto Sans Regular" charset="0"/>
        </a:defRPr>
      </a:lvl5pPr>
      <a:lvl6pPr marL="2875102">
        <a:defRPr>
          <a:latin typeface="+mn-lt"/>
          <a:ea typeface="+mn-ea"/>
          <a:cs typeface="+mn-cs"/>
        </a:defRPr>
      </a:lvl6pPr>
      <a:lvl7pPr marL="3450123">
        <a:defRPr>
          <a:latin typeface="+mn-lt"/>
          <a:ea typeface="+mn-ea"/>
          <a:cs typeface="+mn-cs"/>
        </a:defRPr>
      </a:lvl7pPr>
      <a:lvl8pPr marL="4025143">
        <a:defRPr>
          <a:latin typeface="+mn-lt"/>
          <a:ea typeface="+mn-ea"/>
          <a:cs typeface="+mn-cs"/>
        </a:defRPr>
      </a:lvl8pPr>
      <a:lvl9pPr marL="4600164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75020">
        <a:defRPr>
          <a:latin typeface="+mn-lt"/>
          <a:ea typeface="+mn-ea"/>
          <a:cs typeface="+mn-cs"/>
        </a:defRPr>
      </a:lvl2pPr>
      <a:lvl3pPr marL="1150041">
        <a:defRPr>
          <a:latin typeface="+mn-lt"/>
          <a:ea typeface="+mn-ea"/>
          <a:cs typeface="+mn-cs"/>
        </a:defRPr>
      </a:lvl3pPr>
      <a:lvl4pPr marL="1725061">
        <a:defRPr>
          <a:latin typeface="+mn-lt"/>
          <a:ea typeface="+mn-ea"/>
          <a:cs typeface="+mn-cs"/>
        </a:defRPr>
      </a:lvl4pPr>
      <a:lvl5pPr marL="2300082">
        <a:defRPr>
          <a:latin typeface="+mn-lt"/>
          <a:ea typeface="+mn-ea"/>
          <a:cs typeface="+mn-cs"/>
        </a:defRPr>
      </a:lvl5pPr>
      <a:lvl6pPr marL="2875102">
        <a:defRPr>
          <a:latin typeface="+mn-lt"/>
          <a:ea typeface="+mn-ea"/>
          <a:cs typeface="+mn-cs"/>
        </a:defRPr>
      </a:lvl6pPr>
      <a:lvl7pPr marL="3450123">
        <a:defRPr>
          <a:latin typeface="+mn-lt"/>
          <a:ea typeface="+mn-ea"/>
          <a:cs typeface="+mn-cs"/>
        </a:defRPr>
      </a:lvl7pPr>
      <a:lvl8pPr marL="4025143">
        <a:defRPr>
          <a:latin typeface="+mn-lt"/>
          <a:ea typeface="+mn-ea"/>
          <a:cs typeface="+mn-cs"/>
        </a:defRPr>
      </a:lvl8pPr>
      <a:lvl9pPr marL="4600164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23.jpe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tiff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itu.int/en/ITU-T/Workshops-and-Seminars/20190218/Documents/Rahim_Tafazolli_Presentation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kmakhija@Futurewei.com" TargetMode="External"/><Relationship Id="rId3" Type="http://schemas.openxmlformats.org/officeDocument/2006/relationships/hyperlink" Target="https://www.itu.int/en/ITU-T/focusgroups/net2030/Pages/default.aspx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peg.chiariglione.org/sites/default/files/events/08_KARAFIN_LightFieldLab_MPEGWorkshopLB_v01.pdf" TargetMode="External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2.sv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NULL" TargetMode="Externa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NULL" TargetMode="External"/><Relationship Id="rId3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01712" y="882650"/>
            <a:ext cx="10948638" cy="1123318"/>
          </a:xfrm>
          <a:prstGeom prst="rect">
            <a:avLst/>
          </a:prstGeom>
        </p:spPr>
        <p:txBody>
          <a:bodyPr vert="horz" wrap="square" lIns="0" tIns="15174" rIns="0" bIns="0" rtlCol="0">
            <a:spAutoFit/>
          </a:bodyPr>
          <a:lstStyle/>
          <a:p>
            <a:pPr marL="15973" algn="ctr">
              <a:spcBef>
                <a:spcPts val="119"/>
              </a:spcBef>
            </a:pPr>
            <a:r>
              <a:rPr lang="en-US" sz="7200" spc="-440" dirty="0" smtClean="0">
                <a:solidFill>
                  <a:srgbClr val="333333"/>
                </a:solidFill>
                <a:latin typeface="Noto Sans Regular" charset="0"/>
                <a:cs typeface="Noto Sans Regular" charset="0"/>
              </a:rPr>
              <a:t>Network 2030 Vision</a:t>
            </a:r>
            <a:endParaRPr sz="7200" dirty="0">
              <a:latin typeface="Noto Sans Regular" charset="0"/>
              <a:cs typeface="Noto Sans Regular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7912" y="2254250"/>
            <a:ext cx="10350606" cy="479745"/>
          </a:xfrm>
          <a:prstGeom prst="rect">
            <a:avLst/>
          </a:prstGeom>
        </p:spPr>
        <p:txBody>
          <a:bodyPr vert="horz" wrap="square" lIns="0" tIns="15174" rIns="0" bIns="0" rtlCol="0">
            <a:spAutoFit/>
          </a:bodyPr>
          <a:lstStyle/>
          <a:p>
            <a:pPr algn="ctr">
              <a:spcBef>
                <a:spcPts val="119"/>
              </a:spcBef>
            </a:pPr>
            <a:r>
              <a:rPr lang="en-US" sz="3018" spc="-38" dirty="0">
                <a:solidFill>
                  <a:srgbClr val="333333"/>
                </a:solidFill>
                <a:latin typeface="Noto Sans Regular" charset="0"/>
                <a:cs typeface="Noto Sans Regular" charset="0"/>
              </a:rPr>
              <a:t>Delivering the Promise of  Future Media by 2030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EF0A63FC-E743-6C42-A854-0002FD0F781F}"/>
              </a:ext>
            </a:extLst>
          </p:cNvPr>
          <p:cNvSpPr txBox="1"/>
          <p:nvPr/>
        </p:nvSpPr>
        <p:spPr>
          <a:xfrm>
            <a:off x="1154112" y="5302250"/>
            <a:ext cx="10744200" cy="2085120"/>
          </a:xfrm>
          <a:prstGeom prst="rect">
            <a:avLst/>
          </a:prstGeom>
        </p:spPr>
        <p:txBody>
          <a:bodyPr vert="horz" wrap="square" lIns="0" tIns="15174" rIns="0" bIns="0" rtlCol="0">
            <a:spAutoFit/>
          </a:bodyPr>
          <a:lstStyle/>
          <a:p>
            <a:pPr algn="ctr">
              <a:spcBef>
                <a:spcPts val="119"/>
              </a:spcBef>
            </a:pPr>
            <a:r>
              <a:rPr lang="en-US" sz="2800" spc="-38" dirty="0" err="1" smtClean="0">
                <a:solidFill>
                  <a:srgbClr val="333333"/>
                </a:solidFill>
                <a:latin typeface="Noto Sans Regular" charset="0"/>
                <a:cs typeface="Noto Sans Regular" charset="0"/>
              </a:rPr>
              <a:t>Toerless.Eckert</a:t>
            </a:r>
            <a:r>
              <a:rPr lang="en-US" sz="2800" spc="-38" dirty="0" smtClean="0">
                <a:solidFill>
                  <a:srgbClr val="333333"/>
                </a:solidFill>
                <a:latin typeface="Noto Sans Regular" charset="0"/>
                <a:cs typeface="Noto Sans Regular" charset="0"/>
              </a:rPr>
              <a:t>, </a:t>
            </a:r>
            <a:r>
              <a:rPr lang="en-US" sz="2800" spc="-38" dirty="0" err="1" smtClean="0">
                <a:solidFill>
                  <a:srgbClr val="333333"/>
                </a:solidFill>
                <a:latin typeface="Noto Sans Regular" charset="0"/>
                <a:cs typeface="Noto Sans Regular" charset="0"/>
              </a:rPr>
              <a:t>Kiran.Makhijani</a:t>
            </a:r>
            <a:r>
              <a:rPr lang="en-US" sz="2800" spc="-38" dirty="0" smtClean="0">
                <a:solidFill>
                  <a:srgbClr val="333333"/>
                </a:solidFill>
                <a:latin typeface="Noto Sans Regular" charset="0"/>
                <a:cs typeface="Noto Sans Regular" charset="0"/>
              </a:rPr>
              <a:t> @</a:t>
            </a:r>
            <a:r>
              <a:rPr lang="en-US" sz="2800" spc="-38" dirty="0" err="1" smtClean="0">
                <a:solidFill>
                  <a:srgbClr val="333333"/>
                </a:solidFill>
                <a:latin typeface="Noto Sans Regular" charset="0"/>
                <a:cs typeface="Noto Sans Regular" charset="0"/>
              </a:rPr>
              <a:t>futurewei.com</a:t>
            </a:r>
            <a:r>
              <a:rPr lang="en-US" sz="2800" spc="-38" dirty="0" smtClean="0">
                <a:solidFill>
                  <a:srgbClr val="333333"/>
                </a:solidFill>
                <a:latin typeface="Noto Sans Regular" charset="0"/>
                <a:cs typeface="Noto Sans Regular" charset="0"/>
              </a:rPr>
              <a:t>, </a:t>
            </a:r>
            <a:br>
              <a:rPr lang="en-US" sz="2800" spc="-38" dirty="0" smtClean="0">
                <a:solidFill>
                  <a:srgbClr val="333333"/>
                </a:solidFill>
                <a:latin typeface="Noto Sans Regular" charset="0"/>
                <a:cs typeface="Noto Sans Regular" charset="0"/>
              </a:rPr>
            </a:br>
            <a:r>
              <a:rPr lang="en-US" sz="2800" spc="-38" dirty="0" smtClean="0">
                <a:solidFill>
                  <a:srgbClr val="333333"/>
                </a:solidFill>
                <a:latin typeface="Noto Sans Regular" charset="0"/>
                <a:cs typeface="Noto Sans Regular" charset="0"/>
              </a:rPr>
              <a:t>Santa Clara, CA,  USA</a:t>
            </a:r>
          </a:p>
          <a:p>
            <a:pPr algn="ctr">
              <a:spcBef>
                <a:spcPts val="119"/>
              </a:spcBef>
            </a:pPr>
            <a:endParaRPr lang="en-US" sz="2800" spc="-38" dirty="0">
              <a:solidFill>
                <a:srgbClr val="333333"/>
              </a:solidFill>
              <a:latin typeface="Noto Sans Regular" charset="0"/>
              <a:cs typeface="Noto Sans Regular" charset="0"/>
            </a:endParaRPr>
          </a:p>
          <a:p>
            <a:pPr algn="ctr">
              <a:spcBef>
                <a:spcPts val="119"/>
              </a:spcBef>
            </a:pPr>
            <a:r>
              <a:rPr lang="en-US" sz="2400" spc="-38" dirty="0">
                <a:solidFill>
                  <a:srgbClr val="333333"/>
                </a:solidFill>
                <a:latin typeface="Noto Sans Regular" charset="0"/>
                <a:cs typeface="Noto Sans Regular" charset="0"/>
              </a:rPr>
              <a:t>AWE </a:t>
            </a:r>
            <a:r>
              <a:rPr lang="en-US" sz="2400" spc="-38" dirty="0" smtClean="0">
                <a:solidFill>
                  <a:srgbClr val="333333"/>
                </a:solidFill>
                <a:latin typeface="Noto Sans Regular" charset="0"/>
                <a:cs typeface="Noto Sans Regular" charset="0"/>
              </a:rPr>
              <a:t>EU pre conference Workshop</a:t>
            </a:r>
            <a:r>
              <a:rPr lang="en-US" sz="2400" spc="-38" dirty="0">
                <a:solidFill>
                  <a:srgbClr val="333333"/>
                </a:solidFill>
                <a:latin typeface="Noto Sans Regular" charset="0"/>
                <a:cs typeface="Noto Sans Regular" charset="0"/>
              </a:rPr>
              <a:t>: The Challenge of Spatial </a:t>
            </a:r>
            <a:r>
              <a:rPr lang="en-US" sz="2400" spc="-38" dirty="0" smtClean="0">
                <a:solidFill>
                  <a:srgbClr val="333333"/>
                </a:solidFill>
                <a:latin typeface="Noto Sans Regular" charset="0"/>
                <a:cs typeface="Noto Sans Regular" charset="0"/>
              </a:rPr>
              <a:t>Computing </a:t>
            </a:r>
            <a:endParaRPr lang="en-US" sz="2400" spc="-38" dirty="0">
              <a:solidFill>
                <a:srgbClr val="333333"/>
              </a:solidFill>
              <a:latin typeface="Noto Sans Regular" charset="0"/>
              <a:cs typeface="Noto Sans Regular" charset="0"/>
            </a:endParaRPr>
          </a:p>
          <a:p>
            <a:pPr algn="ctr">
              <a:spcBef>
                <a:spcPts val="119"/>
              </a:spcBef>
            </a:pPr>
            <a:r>
              <a:rPr lang="en-US" sz="2400" spc="-38" dirty="0" smtClean="0">
                <a:solidFill>
                  <a:srgbClr val="333333"/>
                </a:solidFill>
                <a:latin typeface="Noto Sans Regular" charset="0"/>
                <a:cs typeface="Noto Sans Regular" charset="0"/>
              </a:rPr>
              <a:t>16 October 2019</a:t>
            </a:r>
            <a:r>
              <a:rPr lang="en-US" sz="2400" spc="-38" dirty="0">
                <a:solidFill>
                  <a:srgbClr val="333333"/>
                </a:solidFill>
                <a:latin typeface="Noto Sans Regular" charset="0"/>
                <a:cs typeface="Noto Sans Regular" charset="0"/>
              </a:rPr>
              <a:t>, </a:t>
            </a:r>
            <a:r>
              <a:rPr lang="en-US" sz="2400" spc="-38" dirty="0" err="1" smtClean="0">
                <a:solidFill>
                  <a:srgbClr val="333333"/>
                </a:solidFill>
                <a:latin typeface="Noto Sans Regular" charset="0"/>
                <a:cs typeface="Noto Sans Regular" charset="0"/>
              </a:rPr>
              <a:t>München</a:t>
            </a:r>
            <a:r>
              <a:rPr lang="en-US" sz="2400" spc="-38" dirty="0" smtClean="0">
                <a:solidFill>
                  <a:srgbClr val="333333"/>
                </a:solidFill>
                <a:latin typeface="Noto Sans Regular" charset="0"/>
                <a:cs typeface="Noto Sans Regular" charset="0"/>
              </a:rPr>
              <a:t>, Germany</a:t>
            </a:r>
            <a:endParaRPr lang="en-US" sz="2400" spc="-38" dirty="0">
              <a:solidFill>
                <a:srgbClr val="333333"/>
              </a:solidFill>
              <a:latin typeface="Noto Sans Regular" charset="0"/>
              <a:cs typeface="Noto Sans Regular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A14EBE0-1E70-0B41-83A9-037A2BA918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1</a:t>
            </a:fld>
            <a:endParaRPr lang="en-US"/>
          </a:p>
        </p:txBody>
      </p:sp>
      <p:sp>
        <p:nvSpPr>
          <p:cNvPr id="3" name="Document 2"/>
          <p:cNvSpPr/>
          <p:nvPr/>
        </p:nvSpPr>
        <p:spPr>
          <a:xfrm>
            <a:off x="10831512" y="2025650"/>
            <a:ext cx="2286000" cy="2971800"/>
          </a:xfrm>
          <a:prstGeom prst="flowChartDocumen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oto Sans Regula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31512" y="2025650"/>
            <a:ext cx="226857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pc="-150" dirty="0" smtClean="0">
                <a:latin typeface="Noto Sans Regular" charset="0"/>
              </a:rPr>
              <a:t>Roller Coaster Presentation</a:t>
            </a:r>
          </a:p>
          <a:p>
            <a:endParaRPr lang="en-US" sz="1400" dirty="0" smtClean="0">
              <a:latin typeface="Noto Sans Regular" charset="0"/>
            </a:endParaRPr>
          </a:p>
          <a:p>
            <a:r>
              <a:rPr lang="en-US" sz="1400" dirty="0" smtClean="0">
                <a:latin typeface="Noto Sans Regular" charset="0"/>
              </a:rPr>
              <a:t>&gt;1 SPM (slide/minute)</a:t>
            </a:r>
          </a:p>
          <a:p>
            <a:endParaRPr lang="en-US" sz="1400" dirty="0" smtClean="0">
              <a:latin typeface="Noto Sans Regular" charset="0"/>
            </a:endParaRPr>
          </a:p>
          <a:p>
            <a:r>
              <a:rPr lang="en-US" sz="1400" dirty="0" smtClean="0">
                <a:solidFill>
                  <a:srgbClr val="FF0000"/>
                </a:solidFill>
                <a:latin typeface="Noto Sans Regular" charset="0"/>
              </a:rPr>
              <a:t>CUSTOMER </a:t>
            </a:r>
            <a:r>
              <a:rPr lang="en-US" sz="1400" dirty="0">
                <a:solidFill>
                  <a:srgbClr val="FF0000"/>
                </a:solidFill>
                <a:latin typeface="Noto Sans Regular" charset="0"/>
              </a:rPr>
              <a:t>RELEASE, </a:t>
            </a:r>
            <a:endParaRPr lang="en-US" sz="1400" dirty="0" smtClean="0">
              <a:solidFill>
                <a:srgbClr val="FF0000"/>
              </a:solidFill>
              <a:latin typeface="Noto Sans Regular" charset="0"/>
            </a:endParaRPr>
          </a:p>
          <a:p>
            <a:r>
              <a:rPr lang="en-US" sz="1400" dirty="0" smtClean="0">
                <a:solidFill>
                  <a:srgbClr val="FF0000"/>
                </a:solidFill>
                <a:latin typeface="Noto Sans Regular" charset="0"/>
              </a:rPr>
              <a:t>ASSUMPTION </a:t>
            </a:r>
            <a:r>
              <a:rPr lang="en-US" sz="1400" dirty="0">
                <a:solidFill>
                  <a:srgbClr val="FF0000"/>
                </a:solidFill>
                <a:latin typeface="Noto Sans Regular" charset="0"/>
              </a:rPr>
              <a:t>OF RISK, </a:t>
            </a:r>
            <a:endParaRPr lang="en-US" sz="1400" dirty="0" smtClean="0">
              <a:solidFill>
                <a:srgbClr val="FF0000"/>
              </a:solidFill>
              <a:latin typeface="Noto Sans Regular" charset="0"/>
            </a:endParaRPr>
          </a:p>
          <a:p>
            <a:r>
              <a:rPr lang="en-US" sz="1400" dirty="0" smtClean="0">
                <a:solidFill>
                  <a:srgbClr val="FF0000"/>
                </a:solidFill>
                <a:latin typeface="Noto Sans Regular" charset="0"/>
              </a:rPr>
              <a:t>WAIVER </a:t>
            </a:r>
            <a:r>
              <a:rPr lang="en-US" sz="1400" dirty="0">
                <a:solidFill>
                  <a:srgbClr val="FF0000"/>
                </a:solidFill>
                <a:latin typeface="Noto Sans Regular" charset="0"/>
              </a:rPr>
              <a:t>OF LIABILITY, </a:t>
            </a:r>
            <a:endParaRPr lang="en-US" sz="1400" dirty="0" smtClean="0">
              <a:solidFill>
                <a:srgbClr val="FF0000"/>
              </a:solidFill>
              <a:latin typeface="Noto Sans Regular" charset="0"/>
            </a:endParaRPr>
          </a:p>
          <a:p>
            <a:r>
              <a:rPr lang="en-US" sz="1400" dirty="0" smtClean="0">
                <a:solidFill>
                  <a:srgbClr val="FF0000"/>
                </a:solidFill>
                <a:latin typeface="Noto Sans Regular" charset="0"/>
              </a:rPr>
              <a:t>AND </a:t>
            </a:r>
            <a:r>
              <a:rPr lang="en-US" sz="1400" dirty="0">
                <a:solidFill>
                  <a:srgbClr val="FF0000"/>
                </a:solidFill>
                <a:latin typeface="Noto Sans Regular" charset="0"/>
              </a:rPr>
              <a:t>INDEMNIFICATION </a:t>
            </a:r>
            <a:endParaRPr lang="en-US" sz="1400" dirty="0" smtClean="0">
              <a:solidFill>
                <a:srgbClr val="FF0000"/>
              </a:solidFill>
              <a:latin typeface="Noto Sans Regular" charset="0"/>
            </a:endParaRPr>
          </a:p>
          <a:p>
            <a:r>
              <a:rPr lang="en-US" sz="1400" dirty="0" smtClean="0">
                <a:solidFill>
                  <a:srgbClr val="FF0000"/>
                </a:solidFill>
                <a:latin typeface="Noto Sans Regular" charset="0"/>
              </a:rPr>
              <a:t>AGREEMENT</a:t>
            </a:r>
          </a:p>
          <a:p>
            <a:endParaRPr lang="en-US" sz="1400" dirty="0">
              <a:latin typeface="Noto Sans Regular" charset="0"/>
            </a:endParaRPr>
          </a:p>
          <a:p>
            <a:r>
              <a:rPr lang="is-IS" sz="1400" dirty="0" smtClean="0">
                <a:latin typeface="Noto Sans Regular" charset="0"/>
              </a:rPr>
              <a:t>…......................................</a:t>
            </a:r>
            <a:endParaRPr lang="en-US" sz="1400" dirty="0">
              <a:latin typeface="Noto Sans Regular" charset="0"/>
            </a:endParaRPr>
          </a:p>
          <a:p>
            <a:r>
              <a:rPr lang="en-US" sz="1400" dirty="0" smtClean="0">
                <a:latin typeface="Noto Sans Regular" charset="0"/>
              </a:rPr>
              <a:t>Sign above line</a:t>
            </a:r>
            <a:endParaRPr lang="en-US" sz="1400" dirty="0">
              <a:latin typeface="Noto Sans Regular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512" y="654050"/>
            <a:ext cx="11585575" cy="753986"/>
          </a:xfrm>
          <a:prstGeom prst="rect">
            <a:avLst/>
          </a:prstGeom>
        </p:spPr>
        <p:txBody>
          <a:bodyPr vert="horz" wrap="square" lIns="0" tIns="15174" rIns="0" bIns="0" rtlCol="0">
            <a:spAutoFit/>
          </a:bodyPr>
          <a:lstStyle/>
          <a:p>
            <a:pPr marL="15973">
              <a:spcBef>
                <a:spcPts val="119"/>
              </a:spcBef>
            </a:pPr>
            <a:r>
              <a:rPr lang="en-US" sz="4800" spc="-300" dirty="0" smtClean="0">
                <a:solidFill>
                  <a:schemeClr val="tx1"/>
                </a:solidFill>
              </a:rPr>
              <a:t>The Edge: Scale, Latency and Control Loops</a:t>
            </a:r>
            <a:endParaRPr sz="4800" spc="-3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F58663D-D549-FD45-A627-3261C5529D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2112" y="1873250"/>
            <a:ext cx="6611112" cy="429631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05084F91-7C17-3441-9E36-12B73638F6B3}"/>
              </a:ext>
            </a:extLst>
          </p:cNvPr>
          <p:cNvGrpSpPr/>
          <p:nvPr/>
        </p:nvGrpSpPr>
        <p:grpSpPr>
          <a:xfrm>
            <a:off x="7250113" y="1640465"/>
            <a:ext cx="5640388" cy="1317624"/>
            <a:chOff x="6869112" y="1263650"/>
            <a:chExt cx="5640388" cy="131762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xmlns="" id="{0ACF2A59-53A3-2648-A33F-85FCF3AA19E5}"/>
                </a:ext>
              </a:extLst>
            </p:cNvPr>
            <p:cNvSpPr/>
            <p:nvPr/>
          </p:nvSpPr>
          <p:spPr>
            <a:xfrm>
              <a:off x="6869112" y="1263650"/>
              <a:ext cx="5640388" cy="131762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Use case: </a:t>
              </a:r>
            </a:p>
            <a:p>
              <a:pPr algn="ctr"/>
              <a:r>
                <a:rPr lang="en-US" sz="2000" dirty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Live event feed/Real-time </a:t>
              </a:r>
              <a:r>
                <a:rPr lang="en-US" sz="2000" dirty="0" smtClean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interactive,</a:t>
              </a:r>
              <a:br>
                <a:rPr lang="en-US" sz="2000" dirty="0" smtClean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</a:br>
              <a:r>
                <a:rPr lang="en-US" sz="2000" dirty="0" smtClean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immersive gaming / remote-operations</a:t>
              </a:r>
              <a:endParaRPr lang="en-US" sz="2000" dirty="0">
                <a:solidFill>
                  <a:srgbClr val="7F6E7F"/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81545216-381C-6840-89A0-D8347855AA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12" y="1284288"/>
              <a:ext cx="5640388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1AAFB66F-2528-A246-B562-8A8B574AD2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CC9FA54-2A03-5E4F-AB90-B747FAB461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11912" y="2940050"/>
            <a:ext cx="6477001" cy="4114800"/>
          </a:xfrm>
        </p:spPr>
        <p:txBody>
          <a:bodyPr>
            <a:no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 smtClean="0"/>
              <a:t>Shorten control loop RTT.</a:t>
            </a:r>
          </a:p>
          <a:p>
            <a:pPr algn="r">
              <a:spcAft>
                <a:spcPts val="600"/>
              </a:spcAft>
            </a:pPr>
            <a:r>
              <a:rPr lang="en-US" sz="2000" dirty="0" smtClean="0"/>
              <a:t>Improve interactive experience (MOS!).</a:t>
            </a:r>
            <a:endParaRPr lang="en-US" sz="2000" dirty="0"/>
          </a:p>
          <a:p>
            <a:pPr algn="r">
              <a:spcAft>
                <a:spcPts val="600"/>
              </a:spcAft>
            </a:pPr>
            <a:endParaRPr lang="en-US" sz="2000" dirty="0"/>
          </a:p>
          <a:p>
            <a:pPr algn="r">
              <a:spcAft>
                <a:spcPts val="600"/>
              </a:spcAft>
            </a:pPr>
            <a:r>
              <a:rPr lang="en-US" sz="2400" dirty="0"/>
              <a:t>s</a:t>
            </a:r>
            <a:r>
              <a:rPr lang="en-US" sz="2400" dirty="0" smtClean="0"/>
              <a:t>cale computational </a:t>
            </a:r>
            <a:r>
              <a:rPr lang="en-US" sz="2400" dirty="0"/>
              <a:t>power for decoding </a:t>
            </a:r>
            <a:r>
              <a:rPr lang="en-US" sz="2400" dirty="0" smtClean="0"/>
              <a:t>/ rendering (</a:t>
            </a:r>
            <a:r>
              <a:rPr lang="en-US" sz="2400" dirty="0" err="1" smtClean="0"/>
              <a:t>eg</a:t>
            </a:r>
            <a:r>
              <a:rPr lang="en-US" sz="2400" dirty="0" smtClean="0"/>
              <a:t>: different views)</a:t>
            </a:r>
          </a:p>
          <a:p>
            <a:pPr algn="r">
              <a:spcAft>
                <a:spcPts val="600"/>
              </a:spcAft>
            </a:pPr>
            <a:endParaRPr lang="en-US" sz="2400" dirty="0"/>
          </a:p>
          <a:p>
            <a:pPr algn="r">
              <a:spcAft>
                <a:spcPts val="600"/>
              </a:spcAft>
            </a:pPr>
            <a:r>
              <a:rPr lang="en-US" sz="2400" dirty="0"/>
              <a:t>How to control </a:t>
            </a:r>
            <a:r>
              <a:rPr lang="en-US" sz="2400" dirty="0" smtClean="0"/>
              <a:t>variability </a:t>
            </a:r>
            <a:r>
              <a:rPr lang="en-US" sz="2000" dirty="0" smtClean="0"/>
              <a:t>(throughput/latency</a:t>
            </a:r>
            <a:r>
              <a:rPr lang="en-US" sz="2000" dirty="0"/>
              <a:t>)</a:t>
            </a:r>
          </a:p>
          <a:p>
            <a:pPr algn="r">
              <a:spcAft>
                <a:spcPts val="600"/>
              </a:spcAft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Deterministic ?</a:t>
            </a:r>
          </a:p>
          <a:p>
            <a:pPr algn="r">
              <a:spcAft>
                <a:spcPts val="600"/>
              </a:spcAft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High-Precision-Communications ?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35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8313" y="401638"/>
            <a:ext cx="12041188" cy="1166812"/>
          </a:xfrm>
        </p:spPr>
        <p:txBody>
          <a:bodyPr>
            <a:normAutofit/>
          </a:bodyPr>
          <a:lstStyle/>
          <a:p>
            <a:pPr algn="l"/>
            <a:r>
              <a:rPr lang="en-US" altLang="zh-CN" spc="-350" dirty="0" smtClean="0"/>
              <a:t>High-Precision Communications</a:t>
            </a:r>
            <a:endParaRPr lang="en-US" spc="-35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FB62F78F-27F2-1C4E-9B98-233AA012D3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4712" y="2166938"/>
            <a:ext cx="6934199" cy="5040312"/>
          </a:xfrm>
        </p:spPr>
        <p:txBody>
          <a:bodyPr anchor="ctr">
            <a:normAutofit lnSpcReduction="10000"/>
          </a:bodyPr>
          <a:lstStyle/>
          <a:p>
            <a:pPr algn="r"/>
            <a:endParaRPr lang="en-US" sz="2800" dirty="0"/>
          </a:p>
          <a:p>
            <a:pPr algn="r"/>
            <a:endParaRPr lang="en-US" sz="2800" dirty="0"/>
          </a:p>
          <a:p>
            <a:pPr algn="r"/>
            <a:r>
              <a:rPr lang="en-US" sz="2800" dirty="0" smtClean="0"/>
              <a:t>Let applications manage network latency </a:t>
            </a:r>
            <a:r>
              <a:rPr lang="en-US" sz="2400" dirty="0" smtClean="0"/>
              <a:t>(queuing, buffering)</a:t>
            </a:r>
          </a:p>
          <a:p>
            <a:pPr algn="r"/>
            <a:r>
              <a:rPr lang="en-US" sz="2400" dirty="0" smtClean="0"/>
              <a:t>End-to-end </a:t>
            </a:r>
            <a:r>
              <a:rPr lang="en-US" sz="2400" dirty="0" err="1" smtClean="0"/>
              <a:t>min..max</a:t>
            </a:r>
            <a:r>
              <a:rPr lang="en-US" sz="2400" dirty="0" smtClean="0"/>
              <a:t> latency control</a:t>
            </a:r>
            <a:endParaRPr lang="en-US" sz="2400" dirty="0"/>
          </a:p>
          <a:p>
            <a:pPr algn="r"/>
            <a:endParaRPr lang="en-US" sz="2800" dirty="0"/>
          </a:p>
          <a:p>
            <a:pPr algn="r"/>
            <a:r>
              <a:rPr lang="en-US" sz="2800" dirty="0" smtClean="0"/>
              <a:t>Stateless == per-packet</a:t>
            </a:r>
          </a:p>
          <a:p>
            <a:pPr algn="r"/>
            <a:r>
              <a:rPr lang="en-US" sz="2000" dirty="0" smtClean="0"/>
              <a:t>Avoid scale limits of network flow-awareness</a:t>
            </a:r>
          </a:p>
          <a:p>
            <a:pPr algn="r"/>
            <a:endParaRPr lang="en-US" sz="2000" dirty="0"/>
          </a:p>
          <a:p>
            <a:pPr algn="r"/>
            <a:r>
              <a:rPr lang="en-US" sz="2800" dirty="0" smtClean="0"/>
              <a:t>With/without (bandwidth) reservations</a:t>
            </a:r>
            <a:br>
              <a:rPr lang="en-US" sz="2800" dirty="0" smtClean="0"/>
            </a:br>
            <a:r>
              <a:rPr lang="en-US" sz="2000" dirty="0" err="1" smtClean="0"/>
              <a:t>E.g</a:t>
            </a:r>
            <a:r>
              <a:rPr lang="en-US" sz="2000" dirty="0" smtClean="0"/>
              <a:t>: dynamic adjust throughput, but keep low-latency</a:t>
            </a:r>
          </a:p>
          <a:p>
            <a:pPr algn="r"/>
            <a:endParaRPr lang="en-US" sz="2000" dirty="0"/>
          </a:p>
          <a:p>
            <a:pPr algn="r"/>
            <a:r>
              <a:rPr lang="en-US" sz="2400" dirty="0" smtClean="0"/>
              <a:t>On-time: Delay early packets</a:t>
            </a:r>
            <a:br>
              <a:rPr lang="en-US" sz="2400" dirty="0" smtClean="0"/>
            </a:br>
            <a:r>
              <a:rPr lang="en-US" sz="2000" dirty="0" smtClean="0"/>
              <a:t>Reduces application side buffering / jitter</a:t>
            </a:r>
            <a:endParaRPr lang="en-US" sz="2800" dirty="0" smtClean="0"/>
          </a:p>
          <a:p>
            <a:pPr algn="r"/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26C6339-ECF3-476B-8449-0067FBEC9416}"/>
              </a:ext>
            </a:extLst>
          </p:cNvPr>
          <p:cNvSpPr/>
          <p:nvPr/>
        </p:nvSpPr>
        <p:spPr bwMode="auto">
          <a:xfrm>
            <a:off x="480195" y="2327251"/>
            <a:ext cx="1714500" cy="8993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100681" tIns="50340" rIns="100681" bIns="503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66677" eaLnBrk="0" hangingPunct="0"/>
            <a:r>
              <a:rPr lang="en-US" sz="1981" dirty="0">
                <a:latin typeface="Noto Sans Regular" charset="0"/>
              </a:rPr>
              <a:t>In-time Guarantees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770592C0-04A9-40D3-BF4C-A5F8A9F8D5CD}"/>
              </a:ext>
            </a:extLst>
          </p:cNvPr>
          <p:cNvSpPr/>
          <p:nvPr/>
        </p:nvSpPr>
        <p:spPr bwMode="auto">
          <a:xfrm>
            <a:off x="480195" y="4379119"/>
            <a:ext cx="1714500" cy="8811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100681" tIns="50340" rIns="100681" bIns="503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66677" eaLnBrk="0" hangingPunct="0"/>
            <a:r>
              <a:rPr lang="en-US" sz="1981" dirty="0">
                <a:latin typeface="Noto Sans Regular" charset="0"/>
              </a:rPr>
              <a:t>On-time Guarantees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EAE1B2C-641F-6F46-930E-D47BBCD884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9512" y="1492900"/>
            <a:ext cx="3581400" cy="2568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528FD3C-9C52-1B41-9119-7093EB9D022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7612" y="3887733"/>
            <a:ext cx="3505200" cy="2951838"/>
          </a:xfrm>
          <a:prstGeom prst="rect">
            <a:avLst/>
          </a:prstGeom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xmlns="" id="{422012A3-DE6D-7947-BE49-0DA78E6E8C2F}"/>
              </a:ext>
            </a:extLst>
          </p:cNvPr>
          <p:cNvGrpSpPr/>
          <p:nvPr/>
        </p:nvGrpSpPr>
        <p:grpSpPr>
          <a:xfrm>
            <a:off x="7173912" y="1640465"/>
            <a:ext cx="5716589" cy="918585"/>
            <a:chOff x="6792911" y="1263650"/>
            <a:chExt cx="5716589" cy="918585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xmlns="" id="{DB5E071A-6C06-B748-A6A9-E7B7B1EE914F}"/>
                </a:ext>
              </a:extLst>
            </p:cNvPr>
            <p:cNvSpPr/>
            <p:nvPr/>
          </p:nvSpPr>
          <p:spPr>
            <a:xfrm>
              <a:off x="6792911" y="1263650"/>
              <a:ext cx="5716589" cy="9185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Use case: </a:t>
              </a:r>
            </a:p>
            <a:p>
              <a:pPr algn="ctr"/>
              <a:r>
                <a:rPr lang="en-US" sz="2000" dirty="0" smtClean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Latency sensitive streaming, control-loops</a:t>
              </a:r>
              <a:endParaRPr lang="en-US" sz="2000" dirty="0">
                <a:solidFill>
                  <a:srgbClr val="7F6E7F"/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69605A5D-6FDD-3F43-8FB0-83FA92DEDE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12" y="1284288"/>
              <a:ext cx="5640388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xmlns="" id="{572F1184-B991-6941-9644-73C069B98B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53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3925" y="425450"/>
            <a:ext cx="11585575" cy="866966"/>
          </a:xfrm>
          <a:prstGeom prst="rect">
            <a:avLst/>
          </a:prstGeom>
        </p:spPr>
        <p:txBody>
          <a:bodyPr vert="horz" wrap="square" lIns="0" tIns="15174" rIns="0" bIns="0" rtlCol="0">
            <a:spAutoFit/>
          </a:bodyPr>
          <a:lstStyle/>
          <a:p>
            <a:pPr marL="15973">
              <a:spcBef>
                <a:spcPts val="119"/>
              </a:spcBef>
            </a:pPr>
            <a:r>
              <a:rPr lang="en-US" sz="5534" spc="-350" smtClean="0">
                <a:solidFill>
                  <a:schemeClr val="tx1"/>
                </a:solidFill>
              </a:rPr>
              <a:t>Coordinated Communications</a:t>
            </a:r>
            <a:endParaRPr sz="5534" spc="-350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CC9FA54-2A03-5E4F-AB90-B747FAB461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30912" y="2077027"/>
            <a:ext cx="6934200" cy="5040312"/>
          </a:xfrm>
        </p:spPr>
        <p:txBody>
          <a:bodyPr>
            <a:normAutofit/>
          </a:bodyPr>
          <a:lstStyle/>
          <a:p>
            <a:pPr algn="r"/>
            <a:endParaRPr lang="en-US" sz="2800" spc="-226" dirty="0" smtClean="0"/>
          </a:p>
          <a:p>
            <a:pPr algn="r"/>
            <a:r>
              <a:rPr lang="en-US" sz="2600" dirty="0" smtClean="0"/>
              <a:t>Synchronized latency experience</a:t>
            </a:r>
            <a:br>
              <a:rPr lang="en-US" sz="2600" dirty="0" smtClean="0"/>
            </a:br>
            <a:r>
              <a:rPr lang="en-US" sz="2200" dirty="0" smtClean="0"/>
              <a:t>“Why can player 3 shoot /kill faster?” </a:t>
            </a:r>
          </a:p>
          <a:p>
            <a:pPr algn="r"/>
            <a:r>
              <a:rPr lang="en-US" sz="2200" dirty="0" smtClean="0"/>
              <a:t>(lowest RTT to server)</a:t>
            </a:r>
          </a:p>
          <a:p>
            <a:pPr algn="r"/>
            <a:r>
              <a:rPr lang="en-US" sz="2200" dirty="0" smtClean="0"/>
              <a:t>In-network latency fairness </a:t>
            </a:r>
            <a:r>
              <a:rPr lang="en-US" sz="2200" dirty="0"/>
              <a:t> </a:t>
            </a:r>
            <a:r>
              <a:rPr lang="en-US" sz="2200" dirty="0" smtClean="0"/>
              <a:t>(vs. clients faking RTT)</a:t>
            </a:r>
          </a:p>
          <a:p>
            <a:pPr algn="r"/>
            <a:endParaRPr lang="en-US" sz="2600" dirty="0" smtClean="0"/>
          </a:p>
          <a:p>
            <a:pPr algn="r"/>
            <a:r>
              <a:rPr lang="en-US" sz="2600" dirty="0" smtClean="0"/>
              <a:t>Aggregate Network Resource Management</a:t>
            </a:r>
          </a:p>
          <a:p>
            <a:pPr algn="r"/>
            <a:r>
              <a:rPr lang="en-US" sz="2000" dirty="0" smtClean="0"/>
              <a:t>“Get N </a:t>
            </a:r>
            <a:r>
              <a:rPr lang="en-US" sz="2000" dirty="0" err="1" smtClean="0"/>
              <a:t>Gbps</a:t>
            </a:r>
            <a:r>
              <a:rPr lang="en-US" sz="2000" dirty="0" smtClean="0"/>
              <a:t> for 2 hours, split across parties as you like”</a:t>
            </a:r>
          </a:p>
          <a:p>
            <a:pPr algn="r"/>
            <a:endParaRPr lang="en-US" sz="2600" dirty="0"/>
          </a:p>
          <a:p>
            <a:pPr algn="r"/>
            <a:r>
              <a:rPr lang="en-US" sz="2600" dirty="0"/>
              <a:t>Scale </a:t>
            </a:r>
            <a:r>
              <a:rPr lang="en-US" sz="2600" dirty="0" smtClean="0"/>
              <a:t>optimizations with guarantees</a:t>
            </a:r>
            <a:endParaRPr lang="en-US" sz="2600" dirty="0"/>
          </a:p>
          <a:p>
            <a:pPr algn="r"/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Multicast: in-network replication to parties</a:t>
            </a:r>
          </a:p>
          <a:p>
            <a:pPr algn="r"/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Incast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: Many to “virtual/cluster” one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2ACE972-1DAF-8F40-8C47-3D62215211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112" y="1830388"/>
            <a:ext cx="5105400" cy="444756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EA5BB3F9-EA5E-B347-A38E-EA444AE6D7BC}"/>
              </a:ext>
            </a:extLst>
          </p:cNvPr>
          <p:cNvGrpSpPr/>
          <p:nvPr/>
        </p:nvGrpSpPr>
        <p:grpSpPr>
          <a:xfrm>
            <a:off x="6945312" y="1492250"/>
            <a:ext cx="5943600" cy="914400"/>
            <a:chOff x="6565900" y="1111250"/>
            <a:chExt cx="5943600" cy="9144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xmlns="" id="{7460464B-47D8-664D-94E0-9CEE2DB9B904}"/>
                </a:ext>
              </a:extLst>
            </p:cNvPr>
            <p:cNvSpPr/>
            <p:nvPr/>
          </p:nvSpPr>
          <p:spPr>
            <a:xfrm>
              <a:off x="6565900" y="1111250"/>
              <a:ext cx="5943600" cy="9144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Use case: </a:t>
              </a:r>
            </a:p>
            <a:p>
              <a:pPr algn="ctr"/>
              <a:r>
                <a:rPr lang="en-US" sz="2000" dirty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Synchronized </a:t>
              </a:r>
              <a:r>
                <a:rPr lang="en-US" sz="2000" dirty="0" smtClean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Multi-Part Remote </a:t>
              </a:r>
              <a:r>
                <a:rPr lang="en-US" sz="2000" dirty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Collaboration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4D3376F7-89DB-AA48-8417-18CB961D2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12" y="1187450"/>
              <a:ext cx="5640388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47F169EB-B160-6B49-A764-97D14FE762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00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xmlns="" id="{D5228CED-3BBF-3D4A-BB42-68AC7A4E262F}"/>
              </a:ext>
            </a:extLst>
          </p:cNvPr>
          <p:cNvCxnSpPr/>
          <p:nvPr/>
        </p:nvCxnSpPr>
        <p:spPr>
          <a:xfrm flipV="1">
            <a:off x="1926251" y="2575264"/>
            <a:ext cx="2471987" cy="1410441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  <a:tailEnd type="stealth" w="lg" len="lg"/>
          </a:ln>
          <a:effectLst/>
        </p:spPr>
      </p:cxn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312" y="349250"/>
            <a:ext cx="11888788" cy="866966"/>
          </a:xfrm>
          <a:prstGeom prst="rect">
            <a:avLst/>
          </a:prstGeom>
        </p:spPr>
        <p:txBody>
          <a:bodyPr vert="horz" wrap="square" lIns="0" tIns="15174" rIns="0" bIns="0" rtlCol="0">
            <a:spAutoFit/>
          </a:bodyPr>
          <a:lstStyle/>
          <a:p>
            <a:pPr marL="15973">
              <a:spcBef>
                <a:spcPts val="119"/>
              </a:spcBef>
            </a:pPr>
            <a:r>
              <a:rPr lang="en-US" sz="5534" spc="-384" dirty="0" smtClean="0">
                <a:solidFill>
                  <a:schemeClr val="tx1"/>
                </a:solidFill>
              </a:rPr>
              <a:t>Qualitative Communications</a:t>
            </a:r>
            <a:endParaRPr sz="5534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CC9FA54-2A03-5E4F-AB90-B747FAB461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11912" y="2254250"/>
            <a:ext cx="6553201" cy="4969847"/>
          </a:xfrm>
        </p:spPr>
        <p:txBody>
          <a:bodyPr>
            <a:normAutofit fontScale="92500" lnSpcReduction="20000"/>
          </a:bodyPr>
          <a:lstStyle/>
          <a:p>
            <a:pPr marL="403225" algn="r"/>
            <a:r>
              <a:rPr lang="en-US" sz="2400" dirty="0" smtClean="0"/>
              <a:t>Layered/Object media codecs (e.g.: MPEG SVC)</a:t>
            </a:r>
          </a:p>
          <a:p>
            <a:pPr marL="403225" algn="r"/>
            <a:endParaRPr lang="en-US" sz="2200" dirty="0" smtClean="0"/>
          </a:p>
          <a:p>
            <a:pPr marL="403225" algn="r"/>
            <a:r>
              <a:rPr lang="en-US" sz="2400" dirty="0" smtClean="0"/>
              <a:t>Network awareness of Quality</a:t>
            </a:r>
          </a:p>
          <a:p>
            <a:pPr marL="403225" algn="r"/>
            <a:r>
              <a:rPr lang="en-US" sz="2000" dirty="0"/>
              <a:t>Mapping to different per-packet network </a:t>
            </a:r>
            <a:r>
              <a:rPr lang="en-US" sz="2000" dirty="0" smtClean="0"/>
              <a:t>resources</a:t>
            </a:r>
          </a:p>
          <a:p>
            <a:pPr marL="403225" algn="r"/>
            <a:r>
              <a:rPr lang="en-US" sz="2000" dirty="0" smtClean="0"/>
              <a:t>E.g.: congest/(discard) highest-quality level first</a:t>
            </a:r>
          </a:p>
          <a:p>
            <a:pPr marL="403225" algn="r"/>
            <a:endParaRPr lang="en-US" sz="2000" dirty="0"/>
          </a:p>
          <a:p>
            <a:pPr marL="403225" algn="r"/>
            <a:r>
              <a:rPr lang="en-US" sz="2600" dirty="0" smtClean="0"/>
              <a:t>Redundancy:</a:t>
            </a:r>
          </a:p>
          <a:p>
            <a:pPr marL="403225" algn="r"/>
            <a:r>
              <a:rPr lang="en-US" sz="2000" dirty="0" smtClean="0"/>
              <a:t>L3 In-network redundancy (FEC) insert/remove</a:t>
            </a:r>
          </a:p>
          <a:p>
            <a:pPr marL="641350" indent="-238125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03225" algn="r"/>
            <a:r>
              <a:rPr lang="en-US" sz="2400" dirty="0" smtClean="0"/>
              <a:t>From flows to packets:</a:t>
            </a:r>
          </a:p>
          <a:p>
            <a:pPr marL="403225" algn="r"/>
            <a:r>
              <a:rPr lang="en-US" sz="2400" dirty="0" smtClean="0"/>
              <a:t>When bitrates increase but not packet rates</a:t>
            </a:r>
            <a:br>
              <a:rPr lang="en-US" sz="2400" dirty="0" smtClean="0"/>
            </a:br>
            <a:r>
              <a:rPr lang="en-US" sz="2400" dirty="0" smtClean="0"/>
              <a:t>E.g.: Optical Switched Networks =&gt; huge packets</a:t>
            </a:r>
          </a:p>
          <a:p>
            <a:pPr marL="403225" algn="r"/>
            <a:endParaRPr lang="en-US" sz="2400" dirty="0"/>
          </a:p>
          <a:p>
            <a:pPr marL="403225" algn="r"/>
            <a:r>
              <a:rPr lang="en-US" sz="2400" dirty="0" smtClean="0"/>
              <a:t>Packet-Chunks, tail-discard / congest / recover</a:t>
            </a:r>
            <a:endParaRPr lang="is-IS" sz="2400" dirty="0" smtClean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D88467B-3CB0-9444-8946-4B50CC4709D8}"/>
              </a:ext>
            </a:extLst>
          </p:cNvPr>
          <p:cNvSpPr txBox="1"/>
          <p:nvPr/>
        </p:nvSpPr>
        <p:spPr>
          <a:xfrm>
            <a:off x="696599" y="5843312"/>
            <a:ext cx="2619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07486"/>
            <a:r>
              <a:rPr lang="en-US" sz="2000" dirty="0">
                <a:solidFill>
                  <a:prstClr val="black"/>
                </a:solidFill>
                <a:latin typeface="Noto Sans Regular" charset="0"/>
                <a:ea typeface="Noto Sans Regular" charset="0"/>
                <a:cs typeface="Noto Sans Regular" charset="0"/>
              </a:rPr>
              <a:t>Qualitative Packet</a:t>
            </a:r>
            <a:endParaRPr lang="en-US" sz="2800" dirty="0">
              <a:solidFill>
                <a:prstClr val="black"/>
              </a:solidFill>
              <a:latin typeface="Noto Sans Regular" charset="0"/>
              <a:ea typeface="Noto Sans Regular" charset="0"/>
              <a:cs typeface="Noto Sans Regular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E75F91F-097B-0644-AF1B-3A0379D50C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112" y="3654268"/>
            <a:ext cx="1534137" cy="9619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2E6F6974-D905-2F45-AF3D-E4F5B99074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2835" y="2262431"/>
            <a:ext cx="1563239" cy="7388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58E080F3-54DF-DA47-91AF-D06637C31F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2834" y="5149850"/>
            <a:ext cx="1563238" cy="883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4FBFA334-CEDB-FE4F-9667-B91738A6DD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2834" y="4109837"/>
            <a:ext cx="1563239" cy="8793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5CAE1A6D-96C3-0346-9500-A5D03CAD9A1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2835" y="3162425"/>
            <a:ext cx="1563239" cy="8793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D103C7CC-861A-D74C-933B-0054D612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2187617" y="3849601"/>
            <a:ext cx="584405" cy="3358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51F5534B-DF81-2546-9A84-575E4D67B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9786" y="2101267"/>
            <a:ext cx="576940" cy="53971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198359FE-1A48-9444-A2DC-ADB23008C2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0075" y="3025654"/>
            <a:ext cx="576940" cy="5397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F65D4344-9958-FD4E-BF78-9557B46F5A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391" y="5055521"/>
            <a:ext cx="576940" cy="539718"/>
          </a:xfrm>
          <a:prstGeom prst="rect">
            <a:avLst/>
          </a:prstGeom>
        </p:spPr>
      </p:pic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xmlns="" id="{571E44E2-458D-CD42-BF4E-C09D61D3AFBA}"/>
              </a:ext>
            </a:extLst>
          </p:cNvPr>
          <p:cNvCxnSpPr>
            <a:endCxn id="20" idx="1"/>
          </p:cNvCxnSpPr>
          <p:nvPr/>
        </p:nvCxnSpPr>
        <p:spPr>
          <a:xfrm>
            <a:off x="1914307" y="4235020"/>
            <a:ext cx="2488527" cy="1356673"/>
          </a:xfrm>
          <a:prstGeom prst="bentConnector3">
            <a:avLst>
              <a:gd name="adj1" fmla="val 50000"/>
            </a:avLst>
          </a:prstGeom>
          <a:ln w="2857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4A15D01A-267E-F545-8954-A4B5967F70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8681" y="2424859"/>
            <a:ext cx="584405" cy="3358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5A7B7AE8-44C3-7549-A27E-4B1F7FD70F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5417" y="5441605"/>
            <a:ext cx="584405" cy="335864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E5E0EA38-A6C6-EA41-8EAD-95F3CF06C8EA}"/>
              </a:ext>
            </a:extLst>
          </p:cNvPr>
          <p:cNvCxnSpPr>
            <a:endCxn id="22" idx="1"/>
          </p:cNvCxnSpPr>
          <p:nvPr/>
        </p:nvCxnSpPr>
        <p:spPr>
          <a:xfrm flipV="1">
            <a:off x="1917915" y="3602086"/>
            <a:ext cx="2484919" cy="434828"/>
          </a:xfrm>
          <a:prstGeom prst="bentConnector3">
            <a:avLst>
              <a:gd name="adj1" fmla="val 53966"/>
            </a:avLst>
          </a:prstGeom>
          <a:noFill/>
          <a:ln w="285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tailEnd type="stealth" w="lg" len="lg"/>
          </a:ln>
          <a:effectLst/>
        </p:spPr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xmlns="" id="{53F53882-A71C-7442-BAC5-B89DF163532A}"/>
              </a:ext>
            </a:extLst>
          </p:cNvPr>
          <p:cNvCxnSpPr>
            <a:cxnSpLocks/>
            <a:stCxn id="11" idx="3"/>
            <a:endCxn id="33" idx="1"/>
          </p:cNvCxnSpPr>
          <p:nvPr/>
        </p:nvCxnSpPr>
        <p:spPr>
          <a:xfrm>
            <a:off x="1926249" y="4135235"/>
            <a:ext cx="2490643" cy="448674"/>
          </a:xfrm>
          <a:prstGeom prst="bentConnector3">
            <a:avLst>
              <a:gd name="adj1" fmla="val 50000"/>
            </a:avLst>
          </a:prstGeom>
          <a:ln w="28575">
            <a:solidFill>
              <a:schemeClr val="tx2">
                <a:lumMod val="20000"/>
                <a:lumOff val="8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8BCA98E-B40D-904C-92BB-11ED7163143D}"/>
              </a:ext>
            </a:extLst>
          </p:cNvPr>
          <p:cNvSpPr/>
          <p:nvPr/>
        </p:nvSpPr>
        <p:spPr bwMode="auto">
          <a:xfrm>
            <a:off x="4416892" y="4156102"/>
            <a:ext cx="1557547" cy="85561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751" tIns="50375" rIns="100751" bIns="50375" numCol="1" rtlCol="0" anchor="t" anchorCtr="0" compatLnSpc="1">
            <a:prstTxWarp prst="textNoShape">
              <a:avLst/>
            </a:prstTxWarp>
          </a:bodyPr>
          <a:lstStyle/>
          <a:p>
            <a:pPr defTabSz="1007486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lang="en-US" sz="1983" dirty="0">
              <a:latin typeface="Noto Sans Regular" charset="0"/>
              <a:ea typeface="Noto Sans Regular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58328D5D-2E22-394C-8A74-6901C23653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6920" y="4127821"/>
            <a:ext cx="576940" cy="5397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68CB4DCA-F279-E946-BF71-798D1CCEB3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8755" y="4103537"/>
            <a:ext cx="584405" cy="33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8D31FFA6-421B-4546-B663-3B72C3744C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1994" y="4449733"/>
            <a:ext cx="584405" cy="33586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D63B432C-ECAC-224C-964C-133C363E4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4714" y="3424655"/>
            <a:ext cx="584405" cy="33586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D1A1054-D6F1-E04C-A4DA-8E41A3D8190B}"/>
              </a:ext>
            </a:extLst>
          </p:cNvPr>
          <p:cNvSpPr txBox="1"/>
          <p:nvPr/>
        </p:nvSpPr>
        <p:spPr>
          <a:xfrm>
            <a:off x="2601912" y="2940050"/>
            <a:ext cx="1135247" cy="32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43" dirty="0">
                <a:solidFill>
                  <a:srgbClr val="353530"/>
                </a:solidFill>
                <a:latin typeface="Noto Sans Regular" charset="0"/>
              </a:rPr>
              <a:t>Noisy  link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7BF98AA2-DE5C-C24E-8C07-B4DF10F971CF}"/>
              </a:ext>
            </a:extLst>
          </p:cNvPr>
          <p:cNvSpPr txBox="1"/>
          <p:nvPr/>
        </p:nvSpPr>
        <p:spPr>
          <a:xfrm>
            <a:off x="1817531" y="4378320"/>
            <a:ext cx="1445726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43" dirty="0">
                <a:solidFill>
                  <a:srgbClr val="353530"/>
                </a:solidFill>
                <a:latin typeface="Noto Sans Regular" charset="0"/>
              </a:rPr>
              <a:t>Congested Node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9553E64-5D3F-D44D-9F65-F0680CBA9285}"/>
              </a:ext>
            </a:extLst>
          </p:cNvPr>
          <p:cNvSpPr txBox="1"/>
          <p:nvPr/>
        </p:nvSpPr>
        <p:spPr>
          <a:xfrm>
            <a:off x="3076978" y="3758020"/>
            <a:ext cx="1445726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43" dirty="0">
                <a:solidFill>
                  <a:srgbClr val="353530"/>
                </a:solidFill>
                <a:latin typeface="Noto Sans Regular" charset="0"/>
              </a:rPr>
              <a:t>Congested Node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ED0B5E02-395F-D845-ABD6-3FBEAAAFD875}"/>
              </a:ext>
            </a:extLst>
          </p:cNvPr>
          <p:cNvSpPr txBox="1"/>
          <p:nvPr/>
        </p:nvSpPr>
        <p:spPr>
          <a:xfrm>
            <a:off x="3059525" y="4863979"/>
            <a:ext cx="1445726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43" dirty="0">
                <a:solidFill>
                  <a:srgbClr val="353530"/>
                </a:solidFill>
                <a:latin typeface="Noto Sans Regular" charset="0"/>
              </a:rPr>
              <a:t>Congested Node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1393924-70C8-E74A-993F-EDC0592FA8F1}"/>
              </a:ext>
            </a:extLst>
          </p:cNvPr>
          <p:cNvGrpSpPr/>
          <p:nvPr/>
        </p:nvGrpSpPr>
        <p:grpSpPr>
          <a:xfrm>
            <a:off x="1013171" y="6218149"/>
            <a:ext cx="3239669" cy="836701"/>
            <a:chOff x="1422049" y="6218149"/>
            <a:chExt cx="3239669" cy="836701"/>
          </a:xfrm>
        </p:grpSpPr>
        <p:sp>
          <p:nvSpPr>
            <p:cNvPr id="13" name="Rectangle 18">
              <a:extLst>
                <a:ext uri="{FF2B5EF4-FFF2-40B4-BE49-F238E27FC236}">
                  <a16:creationId xmlns:a16="http://schemas.microsoft.com/office/drawing/2014/main" xmlns="" id="{A0A1B3F4-E1FD-5C40-85C0-B6E29A8A4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674" y="6218149"/>
              <a:ext cx="1022803" cy="836701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>
              <a:noFill/>
            </a:ln>
          </p:spPr>
          <p:txBody>
            <a:bodyPr vert="horz" wrap="square" lIns="100751" tIns="50375" rIns="100751" bIns="50375" numCol="1" anchor="t" anchorCtr="0" compatLnSpc="1">
              <a:prstTxWarp prst="textNoShape">
                <a:avLst/>
              </a:prstTxWarp>
            </a:bodyPr>
            <a:lstStyle/>
            <a:p>
              <a:pPr defTabSz="1007486">
                <a:defRPr/>
              </a:pPr>
              <a:endParaRPr lang="en-US" sz="1983" kern="0" dirty="0">
                <a:solidFill>
                  <a:prstClr val="black"/>
                </a:solidFill>
                <a:latin typeface="Noto Sans Regular" charset="0"/>
              </a:endParaRPr>
            </a:p>
          </p:txBody>
        </p:sp>
        <p:sp>
          <p:nvSpPr>
            <p:cNvPr id="15" name="Rectangle 22">
              <a:extLst>
                <a:ext uri="{FF2B5EF4-FFF2-40B4-BE49-F238E27FC236}">
                  <a16:creationId xmlns:a16="http://schemas.microsoft.com/office/drawing/2014/main" xmlns="" id="{775F2B6F-18A8-5145-8FE2-9DF83F003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7880" y="6218149"/>
              <a:ext cx="713838" cy="836701"/>
            </a:xfrm>
            <a:prstGeom prst="rect">
              <a:avLst/>
            </a:prstGeom>
            <a:solidFill>
              <a:srgbClr val="F79646"/>
            </a:solidFill>
            <a:ln>
              <a:noFill/>
            </a:ln>
          </p:spPr>
          <p:txBody>
            <a:bodyPr vert="horz" wrap="square" lIns="100751" tIns="50375" rIns="100751" bIns="50375" numCol="1" anchor="t" anchorCtr="0" compatLnSpc="1">
              <a:prstTxWarp prst="textNoShape">
                <a:avLst/>
              </a:prstTxWarp>
            </a:bodyPr>
            <a:lstStyle/>
            <a:p>
              <a:pPr defTabSz="1007486">
                <a:defRPr/>
              </a:pPr>
              <a:endParaRPr lang="en-US" sz="1983" kern="0" dirty="0">
                <a:solidFill>
                  <a:prstClr val="black"/>
                </a:solidFill>
                <a:latin typeface="Noto Sans Regular" charset="0"/>
              </a:endParaRPr>
            </a:p>
          </p:txBody>
        </p:sp>
        <p:sp>
          <p:nvSpPr>
            <p:cNvPr id="16" name="Rectangle 24">
              <a:extLst>
                <a:ext uri="{FF2B5EF4-FFF2-40B4-BE49-F238E27FC236}">
                  <a16:creationId xmlns:a16="http://schemas.microsoft.com/office/drawing/2014/main" xmlns="" id="{835CF68E-2ED6-4E4F-9F78-9CCA83ED6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1165" y="6218149"/>
              <a:ext cx="486715" cy="836701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100751" tIns="50375" rIns="100751" bIns="50375" numCol="1" anchor="t" anchorCtr="0" compatLnSpc="1">
              <a:prstTxWarp prst="textNoShape">
                <a:avLst/>
              </a:prstTxWarp>
            </a:bodyPr>
            <a:lstStyle/>
            <a:p>
              <a:pPr defTabSz="1007486">
                <a:defRPr/>
              </a:pPr>
              <a:endParaRPr lang="en-US" sz="1983" kern="0" dirty="0">
                <a:solidFill>
                  <a:prstClr val="black"/>
                </a:solidFill>
                <a:latin typeface="Noto Sans Regular" charset="0"/>
              </a:endParaRPr>
            </a:p>
          </p:txBody>
        </p:sp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xmlns="" id="{CA4AEA08-E7A8-DD48-ACD3-5EB088E3E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0364" y="6218149"/>
              <a:ext cx="760801" cy="836701"/>
            </a:xfrm>
            <a:prstGeom prst="rect">
              <a:avLst/>
            </a:prstGeom>
            <a:solidFill>
              <a:sysClr val="windowText" lastClr="000000"/>
            </a:solidFill>
            <a:ln>
              <a:noFill/>
            </a:ln>
          </p:spPr>
          <p:txBody>
            <a:bodyPr vert="horz" wrap="square" lIns="100751" tIns="50375" rIns="100751" bIns="50375" numCol="1" anchor="t" anchorCtr="0" compatLnSpc="1">
              <a:prstTxWarp prst="textNoShape">
                <a:avLst/>
              </a:prstTxWarp>
            </a:bodyPr>
            <a:lstStyle/>
            <a:p>
              <a:pPr defTabSz="1007486">
                <a:defRPr/>
              </a:pPr>
              <a:endParaRPr lang="en-US" sz="1983" kern="0" dirty="0">
                <a:solidFill>
                  <a:prstClr val="black"/>
                </a:solidFill>
                <a:latin typeface="Noto Sans Regular" charset="0"/>
              </a:endParaRPr>
            </a:p>
          </p:txBody>
        </p:sp>
        <p:sp>
          <p:nvSpPr>
            <p:cNvPr id="44" name="Rectangle 18">
              <a:extLst>
                <a:ext uri="{FF2B5EF4-FFF2-40B4-BE49-F238E27FC236}">
                  <a16:creationId xmlns:a16="http://schemas.microsoft.com/office/drawing/2014/main" xmlns="" id="{31BD2F62-25E3-E14A-A7E5-C7ADE5C73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2049" y="6218149"/>
              <a:ext cx="689972" cy="83670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100751" tIns="50375" rIns="100751" bIns="50375" numCol="1" anchor="ctr" anchorCtr="0" compatLnSpc="1">
              <a:prstTxWarp prst="textNoShape">
                <a:avLst/>
              </a:prstTxWarp>
            </a:bodyPr>
            <a:lstStyle/>
            <a:p>
              <a:pPr algn="ctr" defTabSz="1007486">
                <a:defRPr/>
              </a:pPr>
              <a:r>
                <a:rPr lang="en-US" sz="1983" kern="0" dirty="0">
                  <a:solidFill>
                    <a:prstClr val="black"/>
                  </a:solidFill>
                  <a:latin typeface="Noto Sans Regular" charset="0"/>
                </a:rPr>
                <a:t>IP </a:t>
              </a:r>
              <a:r>
                <a:rPr lang="en-US" kern="0" dirty="0">
                  <a:solidFill>
                    <a:prstClr val="black"/>
                  </a:solidFill>
                  <a:latin typeface="Noto Sans Regular" charset="0"/>
                </a:rPr>
                <a:t>HDR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A8E337A7-6862-C249-B999-A8CE62D96775}"/>
              </a:ext>
            </a:extLst>
          </p:cNvPr>
          <p:cNvGrpSpPr/>
          <p:nvPr/>
        </p:nvGrpSpPr>
        <p:grpSpPr>
          <a:xfrm>
            <a:off x="7268068" y="1340921"/>
            <a:ext cx="5849444" cy="760929"/>
            <a:chOff x="6869112" y="1284288"/>
            <a:chExt cx="5849444" cy="760929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xmlns="" id="{88D7B4B8-FA79-3046-A373-25FB45CB5D3E}"/>
                </a:ext>
              </a:extLst>
            </p:cNvPr>
            <p:cNvSpPr/>
            <p:nvPr/>
          </p:nvSpPr>
          <p:spPr>
            <a:xfrm>
              <a:off x="6869112" y="1423145"/>
              <a:ext cx="5849444" cy="62207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Use case: </a:t>
              </a:r>
              <a:r>
                <a:rPr lang="en-US" sz="2000" dirty="0" smtClean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 Scalable Gradual management of quality</a:t>
              </a:r>
              <a:endParaRPr lang="en-US" sz="2000" dirty="0">
                <a:solidFill>
                  <a:srgbClr val="7F6E7F"/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6DB9D64D-97EA-A747-AEC2-DCDCBEFB6B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12" y="1284288"/>
              <a:ext cx="5640388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xmlns="" id="{90A5721E-E961-474E-B6F0-938D569D4F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76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49017F1-CF72-3240-9B2F-98F280743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56" y="2072702"/>
            <a:ext cx="7942756" cy="498214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D9427D58-D434-4345-8021-60E857A1E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113" y="401638"/>
            <a:ext cx="12117388" cy="1014412"/>
          </a:xfrm>
        </p:spPr>
        <p:txBody>
          <a:bodyPr/>
          <a:lstStyle/>
          <a:p>
            <a:r>
              <a:rPr lang="en-US" kern="1200" spc="-350" dirty="0">
                <a:solidFill>
                  <a:schemeClr val="tx1"/>
                </a:solidFill>
              </a:rPr>
              <a:t>Holographic Streaming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AC977AD-FC2A-6A4A-B0DE-D896C86123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35912" y="4692650"/>
            <a:ext cx="5095538" cy="2693760"/>
          </a:xfrm>
        </p:spPr>
        <p:txBody>
          <a:bodyPr anchor="ctr">
            <a:normAutofit/>
          </a:bodyPr>
          <a:lstStyle/>
          <a:p>
            <a:pPr marL="15973" algn="r">
              <a:spcBef>
                <a:spcPts val="119"/>
              </a:spcBef>
            </a:pPr>
            <a:r>
              <a:rPr lang="en-US" sz="2400" i="1" dirty="0"/>
              <a:t>With new capabilities </a:t>
            </a:r>
            <a:r>
              <a:rPr lang="en-US" sz="2400" i="1" dirty="0" smtClean="0"/>
              <a:t>available,</a:t>
            </a:r>
            <a:br>
              <a:rPr lang="en-US" sz="2400" i="1" dirty="0" smtClean="0"/>
            </a:br>
            <a:r>
              <a:rPr lang="en-US" sz="2400" i="1" dirty="0" smtClean="0"/>
              <a:t>new </a:t>
            </a:r>
            <a:r>
              <a:rPr lang="en-US" sz="2400" i="1" dirty="0"/>
              <a:t>formats for huge data </a:t>
            </a:r>
            <a:r>
              <a:rPr lang="en-US" sz="2400" i="1" dirty="0" smtClean="0"/>
              <a:t>sets</a:t>
            </a:r>
            <a:br>
              <a:rPr lang="en-US" sz="2400" i="1" dirty="0" smtClean="0"/>
            </a:br>
            <a:r>
              <a:rPr lang="en-US" sz="2400" i="1" dirty="0" smtClean="0"/>
              <a:t>can be modeled </a:t>
            </a:r>
            <a:r>
              <a:rPr lang="en-US" sz="2400" i="1" dirty="0"/>
              <a:t> </a:t>
            </a:r>
            <a:r>
              <a:rPr lang="en-US" sz="2400" i="1" dirty="0" smtClean="0"/>
              <a:t>based </a:t>
            </a:r>
            <a:r>
              <a:rPr lang="en-US" sz="2400" i="1" dirty="0"/>
              <a:t>on </a:t>
            </a: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>network-friendly metadata</a:t>
            </a:r>
            <a:r>
              <a:rPr lang="en-US" sz="2400" i="1" dirty="0"/>
              <a:t>.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27E403FC-B2C9-6A46-A6AB-7F8778C611AC}"/>
              </a:ext>
            </a:extLst>
          </p:cNvPr>
          <p:cNvGrpSpPr/>
          <p:nvPr/>
        </p:nvGrpSpPr>
        <p:grpSpPr>
          <a:xfrm>
            <a:off x="7021512" y="1645721"/>
            <a:ext cx="6078044" cy="1458914"/>
            <a:chOff x="6622556" y="1284288"/>
            <a:chExt cx="6078044" cy="1458914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xmlns="" id="{B3E30220-0B46-DE45-B6D7-A705CF66603D}"/>
                </a:ext>
              </a:extLst>
            </p:cNvPr>
            <p:cNvSpPr/>
            <p:nvPr/>
          </p:nvSpPr>
          <p:spPr>
            <a:xfrm>
              <a:off x="6622556" y="1435617"/>
              <a:ext cx="6078044" cy="13075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New network services</a:t>
              </a:r>
              <a:endParaRPr lang="en-US" dirty="0">
                <a:solidFill>
                  <a:schemeClr val="tx1"/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  <a:p>
              <a:pPr algn="ctr"/>
              <a:r>
                <a:rPr lang="en-US" sz="2400" dirty="0">
                  <a:solidFill>
                    <a:srgbClr val="7F6E7F"/>
                  </a:solidFill>
                  <a:latin typeface="Noto Sans Regular" charset="0"/>
                </a:rPr>
                <a:t>New service aware packetization techniques, perhaps supported by new media formats </a:t>
              </a:r>
              <a:endParaRPr lang="en-US" sz="2400" dirty="0">
                <a:solidFill>
                  <a:srgbClr val="7F6E7F"/>
                </a:solidFill>
                <a:latin typeface="Noto Sans Regular" charset="0"/>
                <a:cs typeface="Noto Sans Regular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79CA23E7-1D25-E946-9F99-81246030CF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12" y="1284288"/>
              <a:ext cx="5640388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00A7142-7CCD-AB40-A8CC-AAA7BD3DB0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3C49DC2-9FD8-EF49-83A4-5529BFE021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6850" y="44450"/>
            <a:ext cx="1615441" cy="5307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8A6382E3-F663-CA4B-8115-92813DBD7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112" y="347344"/>
            <a:ext cx="11585575" cy="1460500"/>
          </a:xfrm>
        </p:spPr>
        <p:txBody>
          <a:bodyPr>
            <a:normAutofit/>
          </a:bodyPr>
          <a:lstStyle/>
          <a:p>
            <a:r>
              <a:rPr lang="en-US" spc="-350" dirty="0" smtClean="0">
                <a:solidFill>
                  <a:schemeClr val="tx1"/>
                </a:solidFill>
              </a:rPr>
              <a:t>Full </a:t>
            </a:r>
            <a:r>
              <a:rPr lang="en-US" spc="-350" dirty="0">
                <a:solidFill>
                  <a:schemeClr val="tx1"/>
                </a:solidFill>
              </a:rPr>
              <a:t>Stack </a:t>
            </a:r>
            <a:r>
              <a:rPr lang="en-US" spc="-350" dirty="0" smtClean="0">
                <a:solidFill>
                  <a:schemeClr val="tx1"/>
                </a:solidFill>
              </a:rPr>
              <a:t>Composition / Collaboration</a:t>
            </a:r>
            <a:endParaRPr lang="en-US" spc="-350" dirty="0">
              <a:solidFill>
                <a:schemeClr val="tx1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2A01FE5F-773B-FB47-94F4-29D073D040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95818" y="2622499"/>
            <a:ext cx="5769654" cy="4356151"/>
          </a:xfrm>
        </p:spPr>
        <p:txBody>
          <a:bodyPr>
            <a:normAutofit/>
          </a:bodyPr>
          <a:lstStyle/>
          <a:p>
            <a:pPr marL="860425" indent="-457200">
              <a:spcBef>
                <a:spcPts val="119"/>
              </a:spcBef>
              <a:buFont typeface="+mj-lt"/>
              <a:buAutoNum type="arabicPeriod"/>
            </a:pPr>
            <a:r>
              <a:rPr lang="en-US" sz="2000" dirty="0"/>
              <a:t>Provide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metadata</a:t>
            </a:r>
            <a:r>
              <a:rPr lang="en-US" sz="2000" dirty="0"/>
              <a:t> to network to receive desired experience.</a:t>
            </a:r>
          </a:p>
          <a:p>
            <a:pPr marL="860425" indent="-457200">
              <a:spcBef>
                <a:spcPts val="119"/>
              </a:spcBef>
              <a:buFont typeface="+mj-lt"/>
              <a:buAutoNum type="arabicPeriod"/>
            </a:pPr>
            <a:r>
              <a:rPr lang="en-US" sz="2000" dirty="0"/>
              <a:t>Provide indication of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time</a:t>
            </a:r>
            <a:r>
              <a:rPr lang="en-US" sz="2000" dirty="0"/>
              <a:t> information.</a:t>
            </a:r>
          </a:p>
          <a:p>
            <a:pPr marL="860425" indent="-457200">
              <a:spcBef>
                <a:spcPts val="119"/>
              </a:spcBef>
              <a:buFont typeface="+mj-lt"/>
              <a:buAutoNum type="arabicPeriod"/>
            </a:pPr>
            <a:r>
              <a:rPr lang="en-US" sz="2000" dirty="0"/>
              <a:t>Enabling in network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qualitative</a:t>
            </a:r>
            <a:r>
              <a:rPr lang="en-US" sz="2000" dirty="0"/>
              <a:t> techniques to resize, adapt surface textures.</a:t>
            </a:r>
          </a:p>
          <a:p>
            <a:pPr marL="860425" indent="-457200">
              <a:spcBef>
                <a:spcPts val="119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Disaggregate</a:t>
            </a:r>
            <a:r>
              <a:rPr lang="en-US" sz="2000" dirty="0"/>
              <a:t> key pieces of environmental data, e.g. different planes as different flows.</a:t>
            </a:r>
          </a:p>
          <a:p>
            <a:pPr marL="860425" indent="-457200">
              <a:spcBef>
                <a:spcPts val="119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Coordinate</a:t>
            </a:r>
            <a:r>
              <a:rPr lang="en-US" sz="2000" dirty="0"/>
              <a:t> fairness over heterogeneous links.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xmlns="" id="{F1C5C0C1-2F9A-0340-B9C9-6BAB70D9A806}"/>
              </a:ext>
            </a:extLst>
          </p:cNvPr>
          <p:cNvSpPr txBox="1">
            <a:spLocks/>
          </p:cNvSpPr>
          <p:nvPr/>
        </p:nvSpPr>
        <p:spPr>
          <a:xfrm>
            <a:off x="754113" y="2708889"/>
            <a:ext cx="5486399" cy="404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>
              <a:defRPr sz="4000" b="0" i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575020">
              <a:defRPr b="0" i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2pPr>
            <a:lvl3pPr marL="1150041">
              <a:defRPr b="0" i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3pPr>
            <a:lvl4pPr marL="1725061">
              <a:defRPr b="0" i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4pPr>
            <a:lvl5pPr marL="2300082">
              <a:defRPr b="0" i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5pPr>
            <a:lvl6pPr marL="2875102">
              <a:defRPr>
                <a:latin typeface="+mn-lt"/>
                <a:ea typeface="+mn-ea"/>
                <a:cs typeface="+mn-cs"/>
              </a:defRPr>
            </a:lvl6pPr>
            <a:lvl7pPr marL="3450123">
              <a:defRPr>
                <a:latin typeface="+mn-lt"/>
                <a:ea typeface="+mn-ea"/>
                <a:cs typeface="+mn-cs"/>
              </a:defRPr>
            </a:lvl7pPr>
            <a:lvl8pPr marL="4025143">
              <a:defRPr>
                <a:latin typeface="+mn-lt"/>
                <a:ea typeface="+mn-ea"/>
                <a:cs typeface="+mn-cs"/>
              </a:defRPr>
            </a:lvl8pPr>
            <a:lvl9pPr marL="4600164">
              <a:defRPr>
                <a:latin typeface="+mn-lt"/>
                <a:ea typeface="+mn-ea"/>
                <a:cs typeface="+mn-cs"/>
              </a:defRPr>
            </a:lvl9pPr>
          </a:lstStyle>
          <a:p>
            <a:pPr marL="522288" indent="-403225">
              <a:spcBef>
                <a:spcPts val="119"/>
              </a:spcBef>
              <a:buFont typeface="+mj-lt"/>
              <a:buAutoNum type="arabicPeriod"/>
            </a:pPr>
            <a:r>
              <a:rPr lang="en-US" sz="2000" kern="0" dirty="0" smtClean="0">
                <a:latin typeface="Noto Sans Regular" charset="0"/>
                <a:ea typeface="Noto Sans Regular" charset="0"/>
                <a:cs typeface="Noto Sans Regular" charset="0"/>
              </a:rPr>
              <a:t>Variability bandwidth</a:t>
            </a:r>
          </a:p>
          <a:p>
            <a:pPr marL="522288" indent="-403225">
              <a:spcBef>
                <a:spcPts val="119"/>
              </a:spcBef>
              <a:buFont typeface="+mj-lt"/>
              <a:buAutoNum type="arabicPeriod"/>
            </a:pPr>
            <a:r>
              <a:rPr lang="en-US" sz="2000" kern="0" dirty="0" smtClean="0">
                <a:latin typeface="Noto Sans Regular" charset="0"/>
                <a:ea typeface="Noto Sans Regular" charset="0"/>
                <a:cs typeface="Noto Sans Regular" charset="0"/>
              </a:rPr>
              <a:t>Loss of connectivity</a:t>
            </a:r>
            <a:endParaRPr lang="en-US" sz="2000" kern="0" dirty="0">
              <a:latin typeface="Noto Sans Regular" charset="0"/>
              <a:ea typeface="Noto Sans Regular" charset="0"/>
              <a:cs typeface="Noto Sans Regular" charset="0"/>
            </a:endParaRPr>
          </a:p>
          <a:p>
            <a:pPr marL="522288" indent="-403225">
              <a:spcBef>
                <a:spcPts val="119"/>
              </a:spcBef>
              <a:buFont typeface="+mj-lt"/>
              <a:buAutoNum type="arabicPeriod"/>
            </a:pPr>
            <a:r>
              <a:rPr lang="en-US" sz="2000" kern="0" dirty="0">
                <a:latin typeface="Noto Sans Regular" charset="0"/>
                <a:ea typeface="Noto Sans Regular" charset="0"/>
                <a:cs typeface="Noto Sans Regular" charset="0"/>
              </a:rPr>
              <a:t>Trade offs between how much to compress and affordable delays.</a:t>
            </a:r>
          </a:p>
          <a:p>
            <a:pPr marL="522288" indent="-403225">
              <a:spcBef>
                <a:spcPts val="119"/>
              </a:spcBef>
              <a:buFont typeface="+mj-lt"/>
              <a:buAutoNum type="arabicPeriod"/>
            </a:pPr>
            <a:r>
              <a:rPr lang="en-US" sz="2000" kern="0" dirty="0">
                <a:latin typeface="Noto Sans Regular" charset="0"/>
                <a:ea typeface="Noto Sans Regular" charset="0"/>
                <a:cs typeface="Noto Sans Regular" charset="0"/>
              </a:rPr>
              <a:t>Metadata to identify key pieces of environmental data.</a:t>
            </a:r>
          </a:p>
          <a:p>
            <a:pPr marL="522288" indent="-403225">
              <a:spcBef>
                <a:spcPts val="119"/>
              </a:spcBef>
              <a:buFont typeface="+mj-lt"/>
              <a:buAutoNum type="arabicPeriod"/>
            </a:pPr>
            <a:r>
              <a:rPr lang="en-US" sz="2000" kern="0" dirty="0">
                <a:latin typeface="Noto Sans Regular" charset="0"/>
                <a:ea typeface="Noto Sans Regular" charset="0"/>
                <a:cs typeface="Noto Sans Regular" charset="0"/>
              </a:rPr>
              <a:t>FOV is only 1/5 of the scene. </a:t>
            </a:r>
            <a:r>
              <a:rPr lang="en-US" sz="2000" kern="0" dirty="0" smtClean="0">
                <a:latin typeface="Noto Sans Regular" charset="0"/>
                <a:ea typeface="Noto Sans Regular" charset="0"/>
                <a:cs typeface="Noto Sans Regular" charset="0"/>
              </a:rPr>
              <a:t/>
            </a:r>
            <a:br>
              <a:rPr lang="en-US" sz="2000" kern="0" dirty="0" smtClean="0">
                <a:latin typeface="Noto Sans Regular" charset="0"/>
                <a:ea typeface="Noto Sans Regular" charset="0"/>
                <a:cs typeface="Noto Sans Regular" charset="0"/>
              </a:rPr>
            </a:br>
            <a:r>
              <a:rPr lang="en-US" sz="2000" kern="0" dirty="0" smtClean="0">
                <a:latin typeface="Noto Sans Regular" charset="0"/>
                <a:ea typeface="Noto Sans Regular" charset="0"/>
                <a:cs typeface="Noto Sans Regular" charset="0"/>
              </a:rPr>
              <a:t>Bandwidth </a:t>
            </a:r>
            <a:r>
              <a:rPr lang="en-US" sz="2000" kern="0" dirty="0">
                <a:latin typeface="Noto Sans Regular" charset="0"/>
                <a:ea typeface="Noto Sans Regular" charset="0"/>
                <a:cs typeface="Noto Sans Regular" charset="0"/>
              </a:rPr>
              <a:t>is wasted.</a:t>
            </a:r>
          </a:p>
          <a:p>
            <a:pPr marL="522288" indent="-403225">
              <a:spcBef>
                <a:spcPts val="119"/>
              </a:spcBef>
              <a:buFont typeface="+mj-lt"/>
              <a:buAutoNum type="arabicPeriod"/>
            </a:pPr>
            <a:r>
              <a:rPr lang="en-US" sz="2000" kern="0" dirty="0">
                <a:latin typeface="Noto Sans Regular" charset="0"/>
                <a:ea typeface="Noto Sans Regular" charset="0"/>
                <a:cs typeface="Noto Sans Regular" charset="0"/>
              </a:rPr>
              <a:t>Currently no way to measure Quality (</a:t>
            </a:r>
            <a:r>
              <a:rPr lang="en-US" sz="2000" kern="0" dirty="0" err="1">
                <a:latin typeface="Noto Sans Regular" charset="0"/>
                <a:ea typeface="Noto Sans Regular" charset="0"/>
                <a:cs typeface="Noto Sans Regular" charset="0"/>
              </a:rPr>
              <a:t>MoS</a:t>
            </a:r>
            <a:r>
              <a:rPr lang="en-US" sz="2000" kern="0" dirty="0">
                <a:latin typeface="Noto Sans Regular" charset="0"/>
                <a:ea typeface="Noto Sans Regular" charset="0"/>
                <a:cs typeface="Noto Sans Regular" charset="0"/>
              </a:rPr>
              <a:t>) </a:t>
            </a:r>
            <a:r>
              <a:rPr lang="en-US" sz="2000" kern="0" dirty="0" err="1">
                <a:latin typeface="Noto Sans Regular" charset="0"/>
                <a:ea typeface="Noto Sans Regular" charset="0"/>
                <a:cs typeface="Noto Sans Regular" charset="0"/>
              </a:rPr>
              <a:t>etc</a:t>
            </a:r>
            <a:r>
              <a:rPr lang="en-US" sz="2000" kern="0" dirty="0">
                <a:latin typeface="Noto Sans Regular" charset="0"/>
                <a:ea typeface="Noto Sans Regular" charset="0"/>
                <a:cs typeface="Noto Sans Regular" charset="0"/>
              </a:rPr>
              <a:t>…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03913956-8BAD-C140-9E47-BA0DC95357CC}"/>
              </a:ext>
            </a:extLst>
          </p:cNvPr>
          <p:cNvGrpSpPr/>
          <p:nvPr/>
        </p:nvGrpSpPr>
        <p:grpSpPr>
          <a:xfrm>
            <a:off x="7225084" y="1949450"/>
            <a:ext cx="5708569" cy="772793"/>
            <a:chOff x="6869112" y="1284288"/>
            <a:chExt cx="5708569" cy="77279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xmlns="" id="{10FFA44B-C6F3-4C42-84F2-6C2FA1C8DF94}"/>
                </a:ext>
              </a:extLst>
            </p:cNvPr>
            <p:cNvSpPr/>
            <p:nvPr/>
          </p:nvSpPr>
          <p:spPr>
            <a:xfrm>
              <a:off x="6937293" y="1284288"/>
              <a:ext cx="5640388" cy="7727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In-network capabilities</a:t>
              </a:r>
              <a:endParaRPr lang="en-US" sz="3200" dirty="0">
                <a:solidFill>
                  <a:srgbClr val="7F6E7F"/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64A996B3-6D36-F04E-95C4-4594D6917E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12" y="1284288"/>
              <a:ext cx="5640388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69AF095-3E46-3F43-8ED9-DF8DA4EF2464}"/>
              </a:ext>
            </a:extLst>
          </p:cNvPr>
          <p:cNvGrpSpPr/>
          <p:nvPr/>
        </p:nvGrpSpPr>
        <p:grpSpPr>
          <a:xfrm>
            <a:off x="759240" y="1949450"/>
            <a:ext cx="5708569" cy="607642"/>
            <a:chOff x="6869112" y="1284288"/>
            <a:chExt cx="5708569" cy="607642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xmlns="" id="{299589D2-4884-5243-AE81-4573652A334B}"/>
                </a:ext>
              </a:extLst>
            </p:cNvPr>
            <p:cNvSpPr/>
            <p:nvPr/>
          </p:nvSpPr>
          <p:spPr>
            <a:xfrm>
              <a:off x="6937293" y="1422866"/>
              <a:ext cx="5640388" cy="46906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Challenges (examples)</a:t>
              </a:r>
              <a:endParaRPr lang="en-US" sz="3200" dirty="0">
                <a:solidFill>
                  <a:srgbClr val="7F6E7F"/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4BF8A074-D6D7-F147-8F06-7ADD905FD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12" y="1284288"/>
              <a:ext cx="5640388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D5D306F1-0D64-8B4C-A4E1-57E8028CC4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16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D77970-A3EB-9940-ADE2-673AEA206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Future </a:t>
            </a:r>
            <a:r>
              <a:rPr lang="en-US" dirty="0" smtClean="0">
                <a:solidFill>
                  <a:schemeClr val="tx1"/>
                </a:solidFill>
              </a:rPr>
              <a:t>Media / Senses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3452DD5-F903-9149-8AD3-8C76DE418F48}"/>
              </a:ext>
            </a:extLst>
          </p:cNvPr>
          <p:cNvSpPr/>
          <p:nvPr/>
        </p:nvSpPr>
        <p:spPr>
          <a:xfrm>
            <a:off x="463549" y="6829979"/>
            <a:ext cx="10520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Noto Sans Regular" charset="0"/>
                <a:ea typeface="Noto Sans Regular" charset="0"/>
                <a:cs typeface="Noto Sans Regular" charset="0"/>
                <a:hlinkClick r:id="rId2"/>
              </a:rPr>
              <a:t>Source: *https://www.itu.int/en/ITU-T/Workshops-and-Seminars/20190218/Documents/Rahim_Tafazolli_Presentation.pdf</a:t>
            </a:r>
            <a:endParaRPr lang="en-US" sz="1400" dirty="0">
              <a:latin typeface="Noto Sans Regular" charset="0"/>
              <a:ea typeface="Noto Sans Regular" charset="0"/>
              <a:cs typeface="Noto Sans Regular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B155E46-2C10-584A-A1DC-E72FD41D95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90" r="3709"/>
          <a:stretch/>
        </p:blipFill>
        <p:spPr>
          <a:xfrm>
            <a:off x="7250112" y="2547507"/>
            <a:ext cx="5867401" cy="405014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3E26B3C4-71F2-104C-8AC0-8FB15EBF8156}"/>
              </a:ext>
            </a:extLst>
          </p:cNvPr>
          <p:cNvGrpSpPr/>
          <p:nvPr/>
        </p:nvGrpSpPr>
        <p:grpSpPr>
          <a:xfrm>
            <a:off x="7097712" y="1492250"/>
            <a:ext cx="5878925" cy="914400"/>
            <a:chOff x="6698756" y="1422866"/>
            <a:chExt cx="5878925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xmlns="" id="{B294FFEC-AE2D-A949-86E4-1AB4078D2612}"/>
                </a:ext>
              </a:extLst>
            </p:cNvPr>
            <p:cNvSpPr/>
            <p:nvPr/>
          </p:nvSpPr>
          <p:spPr>
            <a:xfrm>
              <a:off x="6698756" y="1422866"/>
              <a:ext cx="5878925" cy="9144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Teleportation</a:t>
              </a:r>
              <a:r>
                <a:rPr lang="en-US" dirty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 = </a:t>
              </a:r>
            </a:p>
            <a:p>
              <a:pPr algn="ctr"/>
              <a:r>
                <a:rPr lang="en-US" sz="2400" dirty="0" err="1" smtClean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Holopresence</a:t>
              </a:r>
              <a:r>
                <a:rPr lang="en-US" sz="2400" dirty="0" smtClean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 </a:t>
              </a:r>
              <a:r>
                <a:rPr lang="en-US" sz="2400" dirty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+ </a:t>
              </a:r>
              <a:r>
                <a:rPr lang="en-US" sz="2400" dirty="0" smtClean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Sensual Information</a:t>
              </a:r>
              <a:endParaRPr lang="en-US" sz="2400" dirty="0">
                <a:solidFill>
                  <a:srgbClr val="7F6E7F"/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29293586-1201-A348-A37F-2B46ECBF62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12" y="1436688"/>
              <a:ext cx="5640388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5EFDCB5-6180-FB44-B719-DA3BE2D9CD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2875" y="2426005"/>
            <a:ext cx="3429000" cy="348584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5413123A-1B6D-5A47-A586-73C960815E38}"/>
              </a:ext>
            </a:extLst>
          </p:cNvPr>
          <p:cNvSpPr/>
          <p:nvPr/>
        </p:nvSpPr>
        <p:spPr>
          <a:xfrm>
            <a:off x="11112" y="2406650"/>
            <a:ext cx="3427910" cy="117265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Regular" charset="0"/>
                <a:ea typeface="Noto Sans Regular" charset="0"/>
                <a:cs typeface="Noto Sans Regular" charset="0"/>
              </a:rPr>
              <a:t>Intuitive interactions</a:t>
            </a:r>
          </a:p>
          <a:p>
            <a:pPr algn="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Regular" charset="0"/>
                <a:ea typeface="Noto Sans Regular" charset="0"/>
                <a:cs typeface="Noto Sans Regular" charset="0"/>
              </a:rPr>
              <a:t>(Spatial Compute)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Regular" charset="0"/>
              <a:ea typeface="Noto Sans Regular" charset="0"/>
              <a:cs typeface="Noto Sans Regular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CDB4DC84-A77E-794C-A830-409A3546F92B}"/>
              </a:ext>
            </a:extLst>
          </p:cNvPr>
          <p:cNvSpPr/>
          <p:nvPr/>
        </p:nvSpPr>
        <p:spPr>
          <a:xfrm>
            <a:off x="415486" y="4178400"/>
            <a:ext cx="3023536" cy="105834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Regular" charset="0"/>
                <a:ea typeface="Noto Sans Regular" charset="0"/>
                <a:cs typeface="Noto Sans Regular" charset="0"/>
              </a:rPr>
              <a:t>Natural interactions</a:t>
            </a:r>
          </a:p>
          <a:p>
            <a:pPr algn="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Regular" charset="0"/>
                <a:ea typeface="Noto Sans Regular" charset="0"/>
                <a:cs typeface="Noto Sans Regular" charset="0"/>
              </a:rPr>
              <a:t>(Teleportation)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Regular" charset="0"/>
              <a:ea typeface="Noto Sans Regular" charset="0"/>
              <a:cs typeface="Noto Sans Regular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C8A786E9-E10B-5943-8BAF-E7F509D04E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9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pc="-350" dirty="0">
                <a:solidFill>
                  <a:schemeClr val="tx1"/>
                </a:solidFill>
              </a:rPr>
              <a:t>Are we ready for the year 2030+? </a:t>
            </a:r>
            <a:br>
              <a:rPr lang="en-US" spc="-350" dirty="0">
                <a:solidFill>
                  <a:schemeClr val="tx1"/>
                </a:solidFill>
              </a:rPr>
            </a:br>
            <a:r>
              <a:rPr lang="en-US" sz="3600" spc="-350" dirty="0">
                <a:solidFill>
                  <a:schemeClr val="tx1"/>
                </a:solidFill>
              </a:rPr>
              <a:t>No, absolutely not!</a:t>
            </a:r>
            <a:endParaRPr lang="en-US" spc="-350" dirty="0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sz="quarter" idx="10"/>
          </p:nvPr>
        </p:nvSpPr>
        <p:spPr>
          <a:xfrm>
            <a:off x="7194954" y="2395538"/>
            <a:ext cx="6151158" cy="5040312"/>
          </a:xfrm>
        </p:spPr>
        <p:txBody>
          <a:bodyPr>
            <a:normAutofit/>
          </a:bodyPr>
          <a:lstStyle/>
          <a:p>
            <a:pPr marL="503743" indent="-503743">
              <a:buFont typeface="+mj-lt"/>
              <a:buAutoNum type="arabicParenR"/>
            </a:pPr>
            <a:r>
              <a:rPr lang="en-US" sz="2000" dirty="0" smtClean="0"/>
              <a:t>MPLS ~= traffic </a:t>
            </a:r>
            <a:r>
              <a:rPr lang="en-US" sz="2000" dirty="0"/>
              <a:t>engineering and </a:t>
            </a:r>
            <a:r>
              <a:rPr lang="en-US" sz="2000" dirty="0" smtClean="0"/>
              <a:t>VPN</a:t>
            </a:r>
            <a:br>
              <a:rPr lang="en-US" sz="2000" dirty="0" smtClean="0"/>
            </a:br>
            <a:r>
              <a:rPr lang="en-US" sz="2000" i="1" dirty="0" smtClean="0"/>
              <a:t>RSVP-TE can provide guaranteed services</a:t>
            </a:r>
          </a:p>
          <a:p>
            <a:pPr marL="503743" indent="-503743">
              <a:buFont typeface="+mj-lt"/>
              <a:buAutoNum type="arabicParenR"/>
            </a:pPr>
            <a:endParaRPr lang="en-US" sz="2000" dirty="0"/>
          </a:p>
          <a:p>
            <a:pPr marL="503743" indent="-503743">
              <a:buFont typeface="+mj-lt"/>
              <a:buAutoNum type="arabicParenR"/>
            </a:pPr>
            <a:r>
              <a:rPr lang="en-US" sz="2000" dirty="0" smtClean="0"/>
              <a:t>IPv6/SRv6 increase the </a:t>
            </a:r>
            <a:r>
              <a:rPr lang="en-US" sz="2000" dirty="0"/>
              <a:t>addressing </a:t>
            </a:r>
            <a:r>
              <a:rPr lang="en-US" sz="2000" dirty="0" smtClean="0"/>
              <a:t>space/overhead</a:t>
            </a:r>
            <a:br>
              <a:rPr lang="en-US" sz="2000" dirty="0" smtClean="0"/>
            </a:br>
            <a:r>
              <a:rPr lang="en-US" sz="2000" i="1" dirty="0" smtClean="0"/>
              <a:t>No change to QoS over IPv4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</a:t>
            </a:r>
            <a:endParaRPr lang="en-US" sz="2000" dirty="0"/>
          </a:p>
          <a:p>
            <a:pPr marL="503743" indent="-503743">
              <a:buFont typeface="+mj-lt"/>
              <a:buAutoNum type="arabicParenR"/>
            </a:pPr>
            <a:r>
              <a:rPr lang="en-US" sz="2000" dirty="0" smtClean="0"/>
              <a:t>SR-MPLS/SR-v6 revives 1980’th source routing</a:t>
            </a:r>
            <a:br>
              <a:rPr lang="en-US" sz="2000" dirty="0" smtClean="0"/>
            </a:br>
            <a:r>
              <a:rPr lang="en-US" sz="2000" i="1" dirty="0" smtClean="0"/>
              <a:t>Optimized for capacity management</a:t>
            </a:r>
            <a:br>
              <a:rPr lang="en-US" sz="2000" i="1" dirty="0" smtClean="0"/>
            </a:br>
            <a:endParaRPr lang="en-US" sz="2000" dirty="0"/>
          </a:p>
          <a:p>
            <a:pPr marL="503743" indent="-503743">
              <a:buFont typeface="+mj-lt"/>
              <a:buAutoNum type="arabicParenR"/>
            </a:pPr>
            <a:r>
              <a:rPr lang="en-US" sz="2000" dirty="0"/>
              <a:t>SDN </a:t>
            </a:r>
            <a:r>
              <a:rPr lang="en-US" sz="2000" dirty="0" smtClean="0"/>
              <a:t>is a new word for network management (provisioning/monitoring/validation)</a:t>
            </a:r>
          </a:p>
          <a:p>
            <a:pPr marL="503743" indent="-503743">
              <a:buFont typeface="+mj-lt"/>
              <a:buAutoNum type="arabicParenR"/>
            </a:pPr>
            <a:endParaRPr lang="en-US" sz="2000" dirty="0"/>
          </a:p>
          <a:p>
            <a:pPr marL="503743" indent="-503743">
              <a:buFont typeface="+mj-lt"/>
              <a:buAutoNum type="arabicParenR"/>
            </a:pPr>
            <a:r>
              <a:rPr lang="en-US" sz="2000" dirty="0" smtClean="0"/>
              <a:t>VNF/NFV are software-</a:t>
            </a:r>
            <a:r>
              <a:rPr lang="en-US" sz="2000" dirty="0" err="1" smtClean="0"/>
              <a:t>ized</a:t>
            </a:r>
            <a:r>
              <a:rPr lang="en-US" sz="2000" dirty="0" smtClean="0"/>
              <a:t> routers/switches</a:t>
            </a:r>
            <a:br>
              <a:rPr lang="en-US" sz="2000" dirty="0" smtClean="0"/>
            </a:br>
            <a:r>
              <a:rPr lang="en-US" sz="2000" i="1" dirty="0" smtClean="0"/>
              <a:t>Rarely micro-services/cloud-native</a:t>
            </a:r>
            <a:endParaRPr lang="en-US" sz="2000" i="1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0ABC0A66-0191-4D4D-B175-56F39FE37A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86900" y="7054850"/>
            <a:ext cx="3022600" cy="401638"/>
          </a:xfrm>
        </p:spPr>
        <p:txBody>
          <a:bodyPr/>
          <a:lstStyle/>
          <a:p>
            <a:fld id="{BEE014CC-7E36-F84B-B07E-140A9B2E14B5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12D85FD-3688-F343-989B-E973D87B9B17}"/>
              </a:ext>
            </a:extLst>
          </p:cNvPr>
          <p:cNvGrpSpPr/>
          <p:nvPr/>
        </p:nvGrpSpPr>
        <p:grpSpPr>
          <a:xfrm>
            <a:off x="987635" y="2101850"/>
            <a:ext cx="4814677" cy="5034711"/>
            <a:chOff x="286430" y="1617495"/>
            <a:chExt cx="4369738" cy="4569438"/>
          </a:xfrm>
        </p:grpSpPr>
        <p:cxnSp>
          <p:nvCxnSpPr>
            <p:cNvPr id="8" name="Straight Connector 7"/>
            <p:cNvCxnSpPr>
              <a:cxnSpLocks/>
            </p:cNvCxnSpPr>
            <p:nvPr/>
          </p:nvCxnSpPr>
          <p:spPr bwMode="auto">
            <a:xfrm>
              <a:off x="4486556" y="1674960"/>
              <a:ext cx="0" cy="4511973"/>
            </a:xfrm>
            <a:prstGeom prst="line">
              <a:avLst/>
            </a:prstGeom>
            <a:noFill/>
            <a:ln w="9525" cap="rnd" cmpd="sng" algn="ctr">
              <a:solidFill>
                <a:schemeClr val="bg2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D5D840B7-F41D-A74D-BAF1-516D0A646DAF}"/>
                </a:ext>
              </a:extLst>
            </p:cNvPr>
            <p:cNvSpPr/>
            <p:nvPr/>
          </p:nvSpPr>
          <p:spPr>
            <a:xfrm>
              <a:off x="1947311" y="2516727"/>
              <a:ext cx="2708857" cy="822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14839" indent="-314839" defTabSz="1007486">
                <a:buClr>
                  <a:srgbClr val="E7E6E6">
                    <a:lumMod val="50000"/>
                  </a:srgbClr>
                </a:buClr>
                <a:buFont typeface="Wingdings" pitchFamily="2" charset="2"/>
                <a:buChar char="§"/>
              </a:pPr>
              <a:r>
                <a:rPr lang="en-US" sz="1322" kern="0" dirty="0">
                  <a:solidFill>
                    <a:srgbClr val="373737"/>
                  </a:solidFill>
                  <a:latin typeface="Noto Sans Regular" charset="0"/>
                  <a:cs typeface="Noto Sans Regular" charset="0"/>
                </a:rPr>
                <a:t>Real-time high-throughput streaming</a:t>
              </a:r>
            </a:p>
            <a:p>
              <a:pPr marL="314839" indent="-314839" defTabSz="1007486">
                <a:buClr>
                  <a:srgbClr val="E7E6E6">
                    <a:lumMod val="50000"/>
                  </a:srgbClr>
                </a:buClr>
                <a:buFont typeface="Wingdings" pitchFamily="2" charset="2"/>
                <a:buChar char="§"/>
              </a:pPr>
              <a:r>
                <a:rPr lang="en-US" sz="1322" kern="0" dirty="0">
                  <a:solidFill>
                    <a:srgbClr val="373737"/>
                  </a:solidFill>
                  <a:latin typeface="Noto Sans Regular" charset="0"/>
                  <a:cs typeface="Noto Sans Regular" charset="0"/>
                </a:rPr>
                <a:t>Coordination of different streams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56BB3879-23ED-1B40-B5D8-97D285126F75}"/>
                </a:ext>
              </a:extLst>
            </p:cNvPr>
            <p:cNvSpPr/>
            <p:nvPr/>
          </p:nvSpPr>
          <p:spPr>
            <a:xfrm>
              <a:off x="1947311" y="1674960"/>
              <a:ext cx="2293318" cy="637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14839" indent="-314839" defTabSz="1007486">
                <a:buFont typeface="Wingdings" pitchFamily="2" charset="2"/>
                <a:buChar char="§"/>
              </a:pPr>
              <a:r>
                <a:rPr lang="en-US" sz="1322" kern="0" dirty="0">
                  <a:solidFill>
                    <a:srgbClr val="373737"/>
                  </a:solidFill>
                  <a:latin typeface="Noto Sans Regular" charset="0"/>
                  <a:cs typeface="Noto Sans Regular" charset="0"/>
                </a:rPr>
                <a:t>Industrial Control</a:t>
              </a:r>
            </a:p>
            <a:p>
              <a:pPr marL="314839" indent="-314839" defTabSz="1007486">
                <a:buFont typeface="Wingdings" pitchFamily="2" charset="2"/>
                <a:buChar char="§"/>
              </a:pPr>
              <a:r>
                <a:rPr lang="en-US" sz="1322" kern="0" dirty="0">
                  <a:solidFill>
                    <a:srgbClr val="373737"/>
                  </a:solidFill>
                  <a:latin typeface="Noto Sans Regular" charset="0"/>
                  <a:cs typeface="Noto Sans Regular" charset="0"/>
                </a:rPr>
                <a:t>Autonomous Driving</a:t>
              </a:r>
            </a:p>
            <a:p>
              <a:pPr marL="314839" indent="-314839" defTabSz="1007486">
                <a:buFont typeface="Wingdings" pitchFamily="2" charset="2"/>
                <a:buChar char="§"/>
              </a:pPr>
              <a:r>
                <a:rPr lang="en-US" sz="1322" kern="0" dirty="0">
                  <a:solidFill>
                    <a:srgbClr val="373737"/>
                  </a:solidFill>
                  <a:latin typeface="Noto Sans Regular" charset="0"/>
                  <a:cs typeface="Noto Sans Regular" charset="0"/>
                </a:rPr>
                <a:t>Tactile Internet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2F5695D3-A8E1-1E49-8199-BF591EBBC02C}"/>
                </a:ext>
              </a:extLst>
            </p:cNvPr>
            <p:cNvSpPr/>
            <p:nvPr/>
          </p:nvSpPr>
          <p:spPr>
            <a:xfrm>
              <a:off x="1947311" y="4596130"/>
              <a:ext cx="2684160" cy="453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14839" indent="-314839" defTabSz="1007486">
                <a:buClr>
                  <a:srgbClr val="E7E6E6">
                    <a:lumMod val="50000"/>
                  </a:srgbClr>
                </a:buClr>
                <a:buFont typeface="Wingdings" pitchFamily="2" charset="2"/>
                <a:buChar char="§"/>
              </a:pPr>
              <a:r>
                <a:rPr lang="en-US" sz="1322" kern="0" dirty="0">
                  <a:solidFill>
                    <a:srgbClr val="373737"/>
                  </a:solidFill>
                  <a:latin typeface="Noto Sans Regular" charset="0"/>
                  <a:cs typeface="Noto Sans Regular" charset="0"/>
                </a:rPr>
                <a:t>Premium Services</a:t>
              </a:r>
            </a:p>
            <a:p>
              <a:pPr marL="314839" indent="-314839" defTabSz="1007486">
                <a:buClr>
                  <a:srgbClr val="E7E6E6">
                    <a:lumMod val="50000"/>
                  </a:srgbClr>
                </a:buClr>
                <a:buFont typeface="Wingdings" pitchFamily="2" charset="2"/>
                <a:buChar char="§"/>
              </a:pPr>
              <a:r>
                <a:rPr lang="en-US" sz="1322" kern="0" dirty="0">
                  <a:solidFill>
                    <a:srgbClr val="373737"/>
                  </a:solidFill>
                  <a:latin typeface="Noto Sans Regular" charset="0"/>
                  <a:cs typeface="Noto Sans Regular" charset="0"/>
                </a:rPr>
                <a:t>Lossless networking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B9581EC-8C80-AA4F-9574-7380CEFA57E2}"/>
                </a:ext>
              </a:extLst>
            </p:cNvPr>
            <p:cNvSpPr/>
            <p:nvPr/>
          </p:nvSpPr>
          <p:spPr>
            <a:xfrm>
              <a:off x="1947311" y="3540407"/>
              <a:ext cx="2438900" cy="822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14839" indent="-314839" defTabSz="1007486">
                <a:buClr>
                  <a:srgbClr val="E7E6E6">
                    <a:lumMod val="50000"/>
                  </a:srgbClr>
                </a:buClr>
                <a:buFont typeface="Wingdings" pitchFamily="2" charset="2"/>
                <a:buChar char="§"/>
              </a:pPr>
              <a:r>
                <a:rPr lang="en-US" sz="1322" kern="0" dirty="0">
                  <a:solidFill>
                    <a:srgbClr val="373737"/>
                  </a:solidFill>
                  <a:latin typeface="Noto Sans Regular" charset="0"/>
                  <a:cs typeface="Noto Sans Regular" charset="0"/>
                </a:rPr>
                <a:t>Space Internets</a:t>
              </a:r>
            </a:p>
            <a:p>
              <a:pPr marL="314839" indent="-314839" defTabSz="1007486">
                <a:buClr>
                  <a:srgbClr val="E7E6E6">
                    <a:lumMod val="50000"/>
                  </a:srgbClr>
                </a:buClr>
                <a:buFont typeface="Wingdings" pitchFamily="2" charset="2"/>
                <a:buChar char="§"/>
              </a:pPr>
              <a:r>
                <a:rPr lang="en-US" sz="1322" kern="0" dirty="0">
                  <a:solidFill>
                    <a:srgbClr val="373737"/>
                  </a:solidFill>
                  <a:latin typeface="Noto Sans Regular" charset="0"/>
                  <a:cs typeface="Noto Sans Regular" charset="0"/>
                </a:rPr>
                <a:t>Private Internet</a:t>
              </a:r>
            </a:p>
            <a:p>
              <a:pPr marL="314839" indent="-314839" defTabSz="1007486">
                <a:buClr>
                  <a:srgbClr val="E7E6E6">
                    <a:lumMod val="50000"/>
                  </a:srgbClr>
                </a:buClr>
                <a:buFont typeface="Wingdings" pitchFamily="2" charset="2"/>
                <a:buChar char="§"/>
              </a:pPr>
              <a:r>
                <a:rPr lang="en-US" sz="1322" kern="0" dirty="0">
                  <a:solidFill>
                    <a:srgbClr val="373737"/>
                  </a:solidFill>
                  <a:latin typeface="Noto Sans Regular" charset="0"/>
                  <a:cs typeface="Noto Sans Regular" charset="0"/>
                </a:rPr>
                <a:t>Unresolved Regulatory barriers</a:t>
              </a:r>
              <a:endParaRPr lang="en-US" sz="1322" kern="0" dirty="0">
                <a:solidFill>
                  <a:prstClr val="black"/>
                </a:solidFill>
                <a:latin typeface="Noto Sans Regular" charset="0"/>
                <a:cs typeface="Noto Sans Regular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AC027889-836E-BC43-BF41-06DA08AEA844}"/>
                </a:ext>
              </a:extLst>
            </p:cNvPr>
            <p:cNvGrpSpPr/>
            <p:nvPr/>
          </p:nvGrpSpPr>
          <p:grpSpPr>
            <a:xfrm>
              <a:off x="286430" y="1617495"/>
              <a:ext cx="1660881" cy="4439485"/>
              <a:chOff x="1214" y="1687413"/>
              <a:chExt cx="1660881" cy="4439485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xmlns="" id="{60A379CB-3073-6348-A592-5B3952136A97}"/>
                  </a:ext>
                </a:extLst>
              </p:cNvPr>
              <p:cNvSpPr/>
              <p:nvPr/>
            </p:nvSpPr>
            <p:spPr>
              <a:xfrm>
                <a:off x="16301" y="2581297"/>
                <a:ext cx="1406022" cy="669688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</p:sp>
          <p:sp>
            <p:nvSpPr>
              <p:cNvPr id="33" name="Rounded Rectangle 4">
                <a:extLst>
                  <a:ext uri="{FF2B5EF4-FFF2-40B4-BE49-F238E27FC236}">
                    <a16:creationId xmlns:a16="http://schemas.microsoft.com/office/drawing/2014/main" xmlns="" id="{C8059BFF-66E4-E84E-8A55-B24B90E55950}"/>
                  </a:ext>
                </a:extLst>
              </p:cNvPr>
              <p:cNvSpPr txBox="1"/>
              <p:nvPr/>
            </p:nvSpPr>
            <p:spPr>
              <a:xfrm>
                <a:off x="1214" y="2582116"/>
                <a:ext cx="1474426" cy="70256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133215" tIns="133215" rIns="133215" bIns="133215" numCol="1" spcCol="1270" anchor="ctr" anchorCtr="0">
                <a:noAutofit/>
              </a:bodyPr>
              <a:lstStyle/>
              <a:p>
                <a:pPr algn="ctr" defTabSz="8325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763" kern="0" dirty="0">
                    <a:solidFill>
                      <a:prstClr val="white"/>
                    </a:solidFill>
                    <a:latin typeface="Noto Sans Regular" charset="0"/>
                    <a:cs typeface="Noto Sans Regular" charset="0"/>
                  </a:rPr>
                  <a:t>Holographic Media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xmlns="" id="{7B7965F1-6096-F442-941C-72DC4EEE7D4A}"/>
                  </a:ext>
                </a:extLst>
              </p:cNvPr>
              <p:cNvSpPr/>
              <p:nvPr/>
            </p:nvSpPr>
            <p:spPr>
              <a:xfrm>
                <a:off x="16301" y="1687413"/>
                <a:ext cx="1438324" cy="707705"/>
              </a:xfrm>
              <a:prstGeom prst="roundRect">
                <a:avLst>
                  <a:gd name="adj" fmla="val 10000"/>
                </a:avLst>
              </a:prstGeom>
              <a:solidFill>
                <a:srgbClr val="ED7D31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</p:sp>
          <p:sp>
            <p:nvSpPr>
              <p:cNvPr id="29" name="Rounded Rectangle 4">
                <a:extLst>
                  <a:ext uri="{FF2B5EF4-FFF2-40B4-BE49-F238E27FC236}">
                    <a16:creationId xmlns:a16="http://schemas.microsoft.com/office/drawing/2014/main" xmlns="" id="{DE7F5FCA-6B1B-DD4D-8BB1-ABD2BB11A54A}"/>
                  </a:ext>
                </a:extLst>
              </p:cNvPr>
              <p:cNvSpPr txBox="1"/>
              <p:nvPr/>
            </p:nvSpPr>
            <p:spPr>
              <a:xfrm>
                <a:off x="1214" y="1713434"/>
                <a:ext cx="1446688" cy="73544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133215" tIns="133215" rIns="133215" bIns="133215" numCol="1" spcCol="1270" anchor="ctr" anchorCtr="0">
                <a:noAutofit/>
              </a:bodyPr>
              <a:lstStyle/>
              <a:p>
                <a:pPr algn="ctr" defTabSz="8325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763" kern="0" dirty="0">
                    <a:solidFill>
                      <a:prstClr val="white"/>
                    </a:solidFill>
                    <a:latin typeface="Noto Sans Regular" charset="0"/>
                    <a:cs typeface="Noto Sans Regular" charset="0"/>
                  </a:rPr>
                  <a:t>Precision of time in services</a:t>
                </a:r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xmlns="" id="{253D1B6D-C1E0-6041-B4FB-335BC125D019}"/>
                  </a:ext>
                </a:extLst>
              </p:cNvPr>
              <p:cNvSpPr/>
              <p:nvPr/>
            </p:nvSpPr>
            <p:spPr>
              <a:xfrm>
                <a:off x="16301" y="4482087"/>
                <a:ext cx="1406022" cy="731049"/>
              </a:xfrm>
              <a:prstGeom prst="roundRect">
                <a:avLst>
                  <a:gd name="adj" fmla="val 10000"/>
                </a:avLst>
              </a:prstGeom>
              <a:solidFill>
                <a:srgbClr val="FFC000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</p:sp>
          <p:sp>
            <p:nvSpPr>
              <p:cNvPr id="25" name="Rounded Rectangle 8">
                <a:extLst>
                  <a:ext uri="{FF2B5EF4-FFF2-40B4-BE49-F238E27FC236}">
                    <a16:creationId xmlns:a16="http://schemas.microsoft.com/office/drawing/2014/main" xmlns="" id="{756C6DBD-7B8C-1F48-B561-C0D7759B274E}"/>
                  </a:ext>
                </a:extLst>
              </p:cNvPr>
              <p:cNvSpPr txBox="1"/>
              <p:nvPr/>
            </p:nvSpPr>
            <p:spPr>
              <a:xfrm>
                <a:off x="1214" y="4445397"/>
                <a:ext cx="1406022" cy="73104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133215" tIns="133215" rIns="133215" bIns="133215" numCol="1" spcCol="1270" anchor="ctr" anchorCtr="0">
                <a:noAutofit/>
              </a:bodyPr>
              <a:lstStyle/>
              <a:p>
                <a:pPr algn="ctr" defTabSz="8325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763" kern="0" dirty="0">
                    <a:solidFill>
                      <a:prstClr val="white"/>
                    </a:solidFill>
                    <a:latin typeface="Noto Sans Regular" charset="0"/>
                    <a:cs typeface="Noto Sans Regular" charset="0"/>
                  </a:rPr>
                  <a:t>Moving beyond best effort 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xmlns="" id="{12C4D9DA-30E1-D943-9545-69B88EA1981D}"/>
                  </a:ext>
                </a:extLst>
              </p:cNvPr>
              <p:cNvSpPr/>
              <p:nvPr/>
            </p:nvSpPr>
            <p:spPr>
              <a:xfrm>
                <a:off x="16301" y="3542446"/>
                <a:ext cx="1461953" cy="676961"/>
              </a:xfrm>
              <a:prstGeom prst="roundRect">
                <a:avLst>
                  <a:gd name="adj" fmla="val 10000"/>
                </a:avLst>
              </a:prstGeom>
              <a:solidFill>
                <a:srgbClr val="70AD47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</p:sp>
          <p:sp>
            <p:nvSpPr>
              <p:cNvPr id="21" name="Rounded Rectangle 12">
                <a:extLst>
                  <a:ext uri="{FF2B5EF4-FFF2-40B4-BE49-F238E27FC236}">
                    <a16:creationId xmlns:a16="http://schemas.microsoft.com/office/drawing/2014/main" xmlns="" id="{97042A83-E88F-B74A-9BCD-D245D424C6CC}"/>
                  </a:ext>
                </a:extLst>
              </p:cNvPr>
              <p:cNvSpPr txBox="1"/>
              <p:nvPr/>
            </p:nvSpPr>
            <p:spPr>
              <a:xfrm>
                <a:off x="1214" y="3538693"/>
                <a:ext cx="1551734" cy="64402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133215" tIns="133215" rIns="133215" bIns="133215" numCol="1" spcCol="1270" anchor="ctr" anchorCtr="0">
                <a:noAutofit/>
              </a:bodyPr>
              <a:lstStyle/>
              <a:p>
                <a:pPr algn="ctr" defTabSz="8325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763" kern="0" dirty="0" err="1">
                    <a:solidFill>
                      <a:prstClr val="white"/>
                    </a:solidFill>
                    <a:latin typeface="Noto Sans Regular" charset="0"/>
                    <a:cs typeface="Noto Sans Regular" charset="0"/>
                  </a:rPr>
                  <a:t>ManyNets</a:t>
                </a:r>
                <a:r>
                  <a:rPr lang="en-US" sz="1763" kern="0" dirty="0">
                    <a:solidFill>
                      <a:prstClr val="white"/>
                    </a:solidFill>
                    <a:latin typeface="Noto Sans Regular" charset="0"/>
                    <a:cs typeface="Noto Sans Regular" charset="0"/>
                  </a:rPr>
                  <a:t> Infrastructure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xmlns="" id="{1B1677E3-5227-DF4B-9557-A4ECBD56A39C}"/>
                  </a:ext>
                </a:extLst>
              </p:cNvPr>
              <p:cNvSpPr/>
              <p:nvPr/>
            </p:nvSpPr>
            <p:spPr>
              <a:xfrm>
                <a:off x="16301" y="5338206"/>
                <a:ext cx="1423448" cy="759210"/>
              </a:xfrm>
              <a:prstGeom prst="roundRect">
                <a:avLst>
                  <a:gd name="adj" fmla="val 10000"/>
                </a:avLst>
              </a:prstGeom>
              <a:solidFill>
                <a:srgbClr val="5B9BD5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</p:sp>
          <p:sp>
            <p:nvSpPr>
              <p:cNvPr id="19" name="Rounded Rectangle 10">
                <a:extLst>
                  <a:ext uri="{FF2B5EF4-FFF2-40B4-BE49-F238E27FC236}">
                    <a16:creationId xmlns:a16="http://schemas.microsoft.com/office/drawing/2014/main" xmlns="" id="{9A9E9920-443B-D240-9E1D-B5A7AEBE0878}"/>
                  </a:ext>
                </a:extLst>
              </p:cNvPr>
              <p:cNvSpPr txBox="1"/>
              <p:nvPr/>
            </p:nvSpPr>
            <p:spPr>
              <a:xfrm>
                <a:off x="1214" y="5262143"/>
                <a:ext cx="1660881" cy="86475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133215" tIns="133215" rIns="133215" bIns="133215" numCol="1" spcCol="1270" anchor="ctr" anchorCtr="0">
                <a:noAutofit/>
              </a:bodyPr>
              <a:lstStyle/>
              <a:p>
                <a:pPr algn="ctr" defTabSz="8325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763" kern="0" dirty="0">
                    <a:solidFill>
                      <a:prstClr val="white"/>
                    </a:solidFill>
                    <a:latin typeface="Noto Sans Regular" charset="0"/>
                    <a:cs typeface="Noto Sans Regular" charset="0"/>
                  </a:rPr>
                  <a:t>Rich Access Technology 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26BE117-54AD-4B42-8033-890ECC9DB11D}"/>
                </a:ext>
              </a:extLst>
            </p:cNvPr>
            <p:cNvSpPr/>
            <p:nvPr/>
          </p:nvSpPr>
          <p:spPr>
            <a:xfrm>
              <a:off x="1947311" y="5470817"/>
              <a:ext cx="2369536" cy="637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14839" indent="-314839" defTabSz="1007486">
                <a:buClr>
                  <a:srgbClr val="E7E6E6">
                    <a:lumMod val="50000"/>
                  </a:srgbClr>
                </a:buClr>
                <a:buFont typeface="Wingdings" pitchFamily="2" charset="2"/>
                <a:buChar char="§"/>
              </a:pPr>
              <a:r>
                <a:rPr lang="en-US" sz="1322" kern="0" dirty="0" err="1">
                  <a:solidFill>
                    <a:srgbClr val="373737"/>
                  </a:solidFill>
                  <a:latin typeface="Noto Sans Regular" charset="0"/>
                  <a:cs typeface="Noto Sans Regular" charset="0"/>
                </a:rPr>
                <a:t>Gbps</a:t>
              </a:r>
              <a:r>
                <a:rPr lang="en-US" sz="1322" kern="0" dirty="0">
                  <a:solidFill>
                    <a:srgbClr val="373737"/>
                  </a:solidFill>
                  <a:latin typeface="Noto Sans Regular" charset="0"/>
                  <a:cs typeface="Noto Sans Regular" charset="0"/>
                </a:rPr>
                <a:t>/</a:t>
              </a:r>
              <a:r>
                <a:rPr lang="en-US" sz="1322" kern="0" dirty="0" err="1">
                  <a:solidFill>
                    <a:srgbClr val="373737"/>
                  </a:solidFill>
                  <a:latin typeface="Noto Sans Regular" charset="0"/>
                  <a:cs typeface="Noto Sans Regular" charset="0"/>
                </a:rPr>
                <a:t>Tbps</a:t>
              </a:r>
              <a:r>
                <a:rPr lang="en-US" sz="1322" kern="0" dirty="0">
                  <a:solidFill>
                    <a:srgbClr val="373737"/>
                  </a:solidFill>
                  <a:latin typeface="Noto Sans Regular" charset="0"/>
                  <a:cs typeface="Noto Sans Regular" charset="0"/>
                </a:rPr>
                <a:t> access enabled by 5G/B5G and Surface Wave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FDBCE254-14A6-CE4E-BB22-93B65BE7462E}"/>
              </a:ext>
            </a:extLst>
          </p:cNvPr>
          <p:cNvGrpSpPr/>
          <p:nvPr/>
        </p:nvGrpSpPr>
        <p:grpSpPr>
          <a:xfrm>
            <a:off x="7254298" y="1416050"/>
            <a:ext cx="5939413" cy="1052978"/>
            <a:chOff x="6869112" y="1284288"/>
            <a:chExt cx="5939413" cy="1052978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xmlns="" id="{A3ED7219-EB41-844F-AC2C-E6D7DB2B20E8}"/>
                </a:ext>
              </a:extLst>
            </p:cNvPr>
            <p:cNvSpPr/>
            <p:nvPr/>
          </p:nvSpPr>
          <p:spPr>
            <a:xfrm>
              <a:off x="6937292" y="1422866"/>
              <a:ext cx="5871233" cy="9144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Networking 101:</a:t>
              </a:r>
              <a:endParaRPr lang="en-US" dirty="0">
                <a:solidFill>
                  <a:srgbClr val="7F6E7F"/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  <a:p>
              <a:pPr algn="ctr"/>
              <a:r>
                <a:rPr lang="en-US" sz="2000" dirty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No significant fundamental </a:t>
              </a:r>
              <a:r>
                <a:rPr lang="en-US" sz="2000" dirty="0" smtClean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changes for networks</a:t>
              </a:r>
              <a:r>
                <a:rPr lang="en-US" sz="2000" dirty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 </a:t>
              </a:r>
              <a:r>
                <a:rPr lang="en-US" sz="2000" dirty="0" smtClean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beyond “Best Effort”</a:t>
              </a:r>
              <a:endParaRPr lang="en-US" sz="2000" dirty="0">
                <a:solidFill>
                  <a:srgbClr val="7F6E7F"/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CF31A83-A02C-8C49-991C-92FCCE8526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12" y="1284288"/>
              <a:ext cx="5640388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370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Vision Network 2030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65189" y="1678823"/>
            <a:ext cx="11615680" cy="5621809"/>
            <a:chOff x="999600" y="827258"/>
            <a:chExt cx="10542239" cy="5102281"/>
          </a:xfrm>
        </p:grpSpPr>
        <p:grpSp>
          <p:nvGrpSpPr>
            <p:cNvPr id="3" name="组合 167"/>
            <p:cNvGrpSpPr/>
            <p:nvPr/>
          </p:nvGrpSpPr>
          <p:grpSpPr>
            <a:xfrm>
              <a:off x="3252916" y="1219775"/>
              <a:ext cx="4806779" cy="3627590"/>
              <a:chOff x="3577307" y="1556792"/>
              <a:chExt cx="4608512" cy="3545115"/>
            </a:xfrm>
          </p:grpSpPr>
          <p:grpSp>
            <p:nvGrpSpPr>
              <p:cNvPr id="4" name="Group 20"/>
              <p:cNvGrpSpPr/>
              <p:nvPr/>
            </p:nvGrpSpPr>
            <p:grpSpPr>
              <a:xfrm>
                <a:off x="3577307" y="1556792"/>
                <a:ext cx="4608512" cy="3545115"/>
                <a:chOff x="7825779" y="2565698"/>
                <a:chExt cx="3960440" cy="2966321"/>
              </a:xfrm>
              <a:solidFill>
                <a:srgbClr val="C00000"/>
              </a:solidFill>
            </p:grpSpPr>
            <p:sp>
              <p:nvSpPr>
                <p:cNvPr id="62" name="Isosceles Triangle 12"/>
                <p:cNvSpPr/>
                <p:nvPr/>
              </p:nvSpPr>
              <p:spPr>
                <a:xfrm>
                  <a:off x="8869895" y="2565698"/>
                  <a:ext cx="1872208" cy="1426381"/>
                </a:xfrm>
                <a:prstGeom prst="triangle">
                  <a:avLst/>
                </a:prstGeom>
                <a:solidFill>
                  <a:schemeClr val="accent6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1007184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GB" sz="1982" kern="0" dirty="0">
                    <a:solidFill>
                      <a:sysClr val="window" lastClr="FFFFFF"/>
                    </a:solidFill>
                    <a:latin typeface="Noto Sans Regular" charset="0"/>
                    <a:ea typeface="Noto Sans Regular" charset="0"/>
                  </a:endParaRPr>
                </a:p>
              </p:txBody>
            </p:sp>
            <p:sp>
              <p:nvSpPr>
                <p:cNvPr id="63" name="Isosceles Triangle 13"/>
                <p:cNvSpPr/>
                <p:nvPr/>
              </p:nvSpPr>
              <p:spPr>
                <a:xfrm rot="10800000">
                  <a:off x="8838245" y="4105638"/>
                  <a:ext cx="1872208" cy="1426381"/>
                </a:xfrm>
                <a:prstGeom prst="triangl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1007184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GB" sz="1982" kern="0" dirty="0">
                    <a:solidFill>
                      <a:sysClr val="window" lastClr="FFFFFF"/>
                    </a:solidFill>
                    <a:latin typeface="Noto Sans Regular" charset="0"/>
                    <a:ea typeface="Noto Sans Regular" charset="0"/>
                  </a:endParaRPr>
                </a:p>
              </p:txBody>
            </p:sp>
            <p:sp>
              <p:nvSpPr>
                <p:cNvPr id="64" name="Isosceles Triangle 14"/>
                <p:cNvSpPr/>
                <p:nvPr/>
              </p:nvSpPr>
              <p:spPr>
                <a:xfrm>
                  <a:off x="9914011" y="4091645"/>
                  <a:ext cx="1872208" cy="1426381"/>
                </a:xfrm>
                <a:prstGeom prst="triangl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1007184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GB" sz="1982" kern="0" dirty="0">
                    <a:solidFill>
                      <a:sysClr val="window" lastClr="FFFFFF"/>
                    </a:solidFill>
                    <a:latin typeface="Noto Sans Regular" charset="0"/>
                    <a:ea typeface="Noto Sans Regular" charset="0"/>
                  </a:endParaRPr>
                </a:p>
              </p:txBody>
            </p:sp>
            <p:sp>
              <p:nvSpPr>
                <p:cNvPr id="65" name="Isosceles Triangle 15"/>
                <p:cNvSpPr/>
                <p:nvPr/>
              </p:nvSpPr>
              <p:spPr>
                <a:xfrm>
                  <a:off x="7825779" y="4091645"/>
                  <a:ext cx="1872208" cy="1426381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1007184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GB" sz="1982" kern="0" dirty="0">
                    <a:solidFill>
                      <a:sysClr val="window" lastClr="FFFFFF"/>
                    </a:solidFill>
                    <a:latin typeface="Noto Sans Regular" charset="0"/>
                    <a:ea typeface="Noto Sans Regular" charset="0"/>
                  </a:endParaRPr>
                </a:p>
              </p:txBody>
            </p:sp>
          </p:grpSp>
          <p:sp>
            <p:nvSpPr>
              <p:cNvPr id="84" name="TextBox 83"/>
              <p:cNvSpPr txBox="1"/>
              <p:nvPr/>
            </p:nvSpPr>
            <p:spPr>
              <a:xfrm>
                <a:off x="5202500" y="3615285"/>
                <a:ext cx="1428067" cy="683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00718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202" dirty="0">
                    <a:solidFill>
                      <a:srgbClr val="FFFFFF"/>
                    </a:solidFill>
                    <a:latin typeface="Noto Sans Regular" charset="0"/>
                    <a:ea typeface="Noto Sans Regular" charset="0"/>
                  </a:rPr>
                  <a:t>Network 2030</a:t>
                </a:r>
                <a:endParaRPr lang="zh-CN" altLang="en-US" sz="2202" dirty="0">
                  <a:solidFill>
                    <a:srgbClr val="FFFFFF"/>
                  </a:solidFill>
                  <a:latin typeface="Noto Sans Regular" charset="0"/>
                  <a:ea typeface="Noto Sans Regular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4962467" y="2437016"/>
                <a:ext cx="1764534" cy="352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00718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982" dirty="0">
                    <a:solidFill>
                      <a:srgbClr val="FFFFFF"/>
                    </a:solidFill>
                    <a:latin typeface="Noto Sans Regular" charset="0"/>
                    <a:ea typeface="Noto Sans Regular" charset="0"/>
                  </a:rPr>
                  <a:t>New Media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3833281" y="4237549"/>
                <a:ext cx="1656184" cy="622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00718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982" dirty="0">
                    <a:solidFill>
                      <a:srgbClr val="FFFFFF"/>
                    </a:solidFill>
                    <a:latin typeface="Noto Sans Regular" charset="0"/>
                    <a:ea typeface="Noto Sans Regular" charset="0"/>
                  </a:rPr>
                  <a:t>New </a:t>
                </a:r>
              </a:p>
              <a:p>
                <a:pPr algn="ctr" defTabSz="100718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982" dirty="0">
                    <a:solidFill>
                      <a:srgbClr val="FFFFFF"/>
                    </a:solidFill>
                    <a:latin typeface="Noto Sans Regular" charset="0"/>
                    <a:ea typeface="Noto Sans Regular" charset="0"/>
                  </a:rPr>
                  <a:t>Services</a:t>
                </a:r>
                <a:endParaRPr lang="zh-CN" altLang="en-US" sz="1982" dirty="0">
                  <a:solidFill>
                    <a:srgbClr val="FFFFFF"/>
                  </a:solidFill>
                  <a:latin typeface="Noto Sans Regular" charset="0"/>
                  <a:ea typeface="Noto Sans Regular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6242859" y="4248636"/>
                <a:ext cx="1768265" cy="622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00718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982" dirty="0">
                    <a:solidFill>
                      <a:srgbClr val="FFFFFF"/>
                    </a:solidFill>
                    <a:latin typeface="Noto Sans Regular" charset="0"/>
                    <a:ea typeface="Noto Sans Regular" charset="0"/>
                  </a:rPr>
                  <a:t>New </a:t>
                </a:r>
              </a:p>
              <a:p>
                <a:pPr algn="ctr" defTabSz="100718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982" dirty="0">
                    <a:solidFill>
                      <a:srgbClr val="FFFFFF"/>
                    </a:solidFill>
                    <a:latin typeface="Noto Sans Regular" charset="0"/>
                    <a:ea typeface="Noto Sans Regular" charset="0"/>
                  </a:rPr>
                  <a:t>Infrastructures</a:t>
                </a:r>
                <a:endParaRPr lang="zh-CN" altLang="en-US" sz="1982" dirty="0">
                  <a:solidFill>
                    <a:srgbClr val="FFFFFF"/>
                  </a:solidFill>
                  <a:latin typeface="Noto Sans Regular" charset="0"/>
                  <a:ea typeface="Noto Sans Regular" charset="0"/>
                </a:endParaRPr>
              </a:p>
            </p:txBody>
          </p:sp>
        </p:grpSp>
        <p:sp>
          <p:nvSpPr>
            <p:cNvPr id="170" name="矩形 155"/>
            <p:cNvSpPr>
              <a:spLocks noChangeArrowheads="1"/>
            </p:cNvSpPr>
            <p:nvPr/>
          </p:nvSpPr>
          <p:spPr bwMode="auto">
            <a:xfrm>
              <a:off x="2540297" y="1263467"/>
              <a:ext cx="1237026" cy="343525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1007184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defRPr/>
              </a:pPr>
              <a:r>
                <a:rPr lang="en-US" altLang="zh-CN" sz="1763" kern="0" dirty="0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2D</a:t>
              </a:r>
            </a:p>
          </p:txBody>
        </p:sp>
        <p:cxnSp>
          <p:nvCxnSpPr>
            <p:cNvPr id="172" name="直接箭头连接符 171"/>
            <p:cNvCxnSpPr/>
            <p:nvPr/>
          </p:nvCxnSpPr>
          <p:spPr bwMode="auto">
            <a:xfrm>
              <a:off x="3417081" y="1439778"/>
              <a:ext cx="58326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25C6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76" name="矩形 155"/>
            <p:cNvSpPr>
              <a:spLocks noChangeArrowheads="1"/>
            </p:cNvSpPr>
            <p:nvPr/>
          </p:nvSpPr>
          <p:spPr bwMode="auto">
            <a:xfrm>
              <a:off x="3980861" y="1209808"/>
              <a:ext cx="452209" cy="427213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1007184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defRPr/>
              </a:pPr>
              <a:r>
                <a:rPr lang="en-US" altLang="zh-CN" sz="1763" kern="0" dirty="0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3D</a:t>
              </a:r>
            </a:p>
          </p:txBody>
        </p:sp>
        <p:sp>
          <p:nvSpPr>
            <p:cNvPr id="77" name="矩形 155"/>
            <p:cNvSpPr>
              <a:spLocks noChangeArrowheads="1"/>
            </p:cNvSpPr>
            <p:nvPr/>
          </p:nvSpPr>
          <p:spPr bwMode="auto">
            <a:xfrm>
              <a:off x="2005614" y="1529305"/>
              <a:ext cx="1703097" cy="385312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1007184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defRPr/>
              </a:pPr>
              <a:r>
                <a:rPr lang="en-US" altLang="zh-CN" sz="1763" kern="0" dirty="0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2 Senses</a:t>
              </a:r>
            </a:p>
          </p:txBody>
        </p:sp>
        <p:cxnSp>
          <p:nvCxnSpPr>
            <p:cNvPr id="78" name="直接箭头连接符 171"/>
            <p:cNvCxnSpPr/>
            <p:nvPr/>
          </p:nvCxnSpPr>
          <p:spPr bwMode="auto">
            <a:xfrm>
              <a:off x="3409068" y="1734546"/>
              <a:ext cx="58326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25C6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79" name="矩形 155"/>
            <p:cNvSpPr>
              <a:spLocks noChangeArrowheads="1"/>
            </p:cNvSpPr>
            <p:nvPr/>
          </p:nvSpPr>
          <p:spPr bwMode="auto">
            <a:xfrm>
              <a:off x="3886221" y="1585709"/>
              <a:ext cx="1226208" cy="284104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1007184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defRPr/>
              </a:pPr>
              <a:r>
                <a:rPr lang="en-US" altLang="zh-CN" sz="1763" kern="0" dirty="0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5 Senses</a:t>
              </a:r>
            </a:p>
          </p:txBody>
        </p:sp>
        <p:sp>
          <p:nvSpPr>
            <p:cNvPr id="80" name="矩形 155"/>
            <p:cNvSpPr>
              <a:spLocks noChangeArrowheads="1"/>
            </p:cNvSpPr>
            <p:nvPr/>
          </p:nvSpPr>
          <p:spPr bwMode="auto">
            <a:xfrm>
              <a:off x="6066208" y="1217960"/>
              <a:ext cx="1237026" cy="343525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1007184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defRPr/>
              </a:pPr>
              <a:r>
                <a:rPr lang="en-US" altLang="zh-CN" sz="1763" kern="0" dirty="0" err="1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Gbps</a:t>
              </a:r>
              <a:endParaRPr lang="en-US" altLang="zh-CN" sz="1763" kern="0" dirty="0">
                <a:solidFill>
                  <a:srgbClr val="644357"/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</p:txBody>
        </p:sp>
        <p:cxnSp>
          <p:nvCxnSpPr>
            <p:cNvPr id="81" name="直接箭头连接符 171"/>
            <p:cNvCxnSpPr/>
            <p:nvPr/>
          </p:nvCxnSpPr>
          <p:spPr bwMode="auto">
            <a:xfrm>
              <a:off x="6963610" y="1433031"/>
              <a:ext cx="58326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25C6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82" name="矩形 155"/>
            <p:cNvSpPr>
              <a:spLocks noChangeArrowheads="1"/>
            </p:cNvSpPr>
            <p:nvPr/>
          </p:nvSpPr>
          <p:spPr bwMode="auto">
            <a:xfrm>
              <a:off x="7114420" y="1229246"/>
              <a:ext cx="1484729" cy="427213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1007184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defRPr/>
              </a:pPr>
              <a:r>
                <a:rPr lang="en-US" altLang="zh-CN" sz="1763" kern="0" dirty="0" err="1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Tbps</a:t>
              </a:r>
              <a:endParaRPr lang="en-US" altLang="zh-CN" sz="1763" kern="0" dirty="0">
                <a:solidFill>
                  <a:srgbClr val="644357"/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</p:txBody>
        </p:sp>
        <p:sp>
          <p:nvSpPr>
            <p:cNvPr id="83" name="矩形 155"/>
            <p:cNvSpPr>
              <a:spLocks noChangeArrowheads="1"/>
            </p:cNvSpPr>
            <p:nvPr/>
          </p:nvSpPr>
          <p:spPr bwMode="auto">
            <a:xfrm>
              <a:off x="6128337" y="1546358"/>
              <a:ext cx="1208919" cy="385312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1007184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defRPr/>
              </a:pPr>
              <a:r>
                <a:rPr lang="en-US" altLang="zh-CN" sz="1763" kern="0" dirty="0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MS</a:t>
              </a:r>
            </a:p>
          </p:txBody>
        </p:sp>
        <p:cxnSp>
          <p:nvCxnSpPr>
            <p:cNvPr id="85" name="直接箭头连接符 171"/>
            <p:cNvCxnSpPr/>
            <p:nvPr/>
          </p:nvCxnSpPr>
          <p:spPr bwMode="auto">
            <a:xfrm>
              <a:off x="6966376" y="1751601"/>
              <a:ext cx="58326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25C6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86" name="矩形 155"/>
            <p:cNvSpPr>
              <a:spLocks noChangeArrowheads="1"/>
            </p:cNvSpPr>
            <p:nvPr/>
          </p:nvSpPr>
          <p:spPr bwMode="auto">
            <a:xfrm>
              <a:off x="7219009" y="1607490"/>
              <a:ext cx="2346857" cy="249769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1007184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defRPr/>
              </a:pPr>
              <a:r>
                <a:rPr lang="en-US" altLang="zh-CN" sz="1763" kern="0" dirty="0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Sub-MS Latency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90851" y="4884965"/>
              <a:ext cx="3622904" cy="977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007184" fontAlgn="base">
                <a:spcBef>
                  <a:spcPts val="60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Lossless Networking</a:t>
              </a:r>
            </a:p>
            <a:p>
              <a:pPr defTabSz="1007184" fontAlgn="base">
                <a:spcBef>
                  <a:spcPts val="60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High-Precision Communications</a:t>
              </a:r>
            </a:p>
            <a:p>
              <a:pPr defTabSz="1007184" fontAlgn="base">
                <a:spcBef>
                  <a:spcPts val="60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Holographic Type Communications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279725" y="4951870"/>
              <a:ext cx="4114333" cy="977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07184" fontAlgn="base">
                <a:spcBef>
                  <a:spcPts val="600"/>
                </a:spcBef>
                <a:spcAft>
                  <a:spcPct val="0"/>
                </a:spcAft>
              </a:pPr>
              <a:r>
                <a:rPr lang="en-US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Converged Terrestrial and Space</a:t>
              </a:r>
            </a:p>
            <a:p>
              <a:pPr defTabSz="1007184" fontAlgn="base">
                <a:spcBef>
                  <a:spcPts val="600"/>
                </a:spcBef>
                <a:spcAft>
                  <a:spcPct val="0"/>
                </a:spcAft>
              </a:pPr>
              <a:r>
                <a:rPr lang="en-US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Fidelity and Trust</a:t>
              </a:r>
            </a:p>
            <a:p>
              <a:pPr defTabSz="1007184" fontAlgn="base">
                <a:spcBef>
                  <a:spcPts val="600"/>
                </a:spcBef>
                <a:spcAft>
                  <a:spcPct val="0"/>
                </a:spcAft>
              </a:pPr>
              <a:r>
                <a:rPr lang="en-US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Federated Networks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D2E0FFE2-EA16-44A1-8766-FD9AF092468A}"/>
                </a:ext>
              </a:extLst>
            </p:cNvPr>
            <p:cNvSpPr txBox="1"/>
            <p:nvPr/>
          </p:nvSpPr>
          <p:spPr>
            <a:xfrm>
              <a:off x="999600" y="3887506"/>
              <a:ext cx="2503399" cy="576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0718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763" dirty="0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Next wave of </a:t>
              </a:r>
            </a:p>
            <a:p>
              <a:pPr algn="ctr" defTabSz="100718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763" dirty="0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Internet Innovations</a:t>
              </a:r>
              <a:endParaRPr lang="en-US" sz="1763" dirty="0">
                <a:solidFill>
                  <a:srgbClr val="644357"/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5BE8D2C9-8000-463D-85C6-93727BFCD664}"/>
                </a:ext>
              </a:extLst>
            </p:cNvPr>
            <p:cNvSpPr txBox="1"/>
            <p:nvPr/>
          </p:nvSpPr>
          <p:spPr>
            <a:xfrm>
              <a:off x="3927417" y="827258"/>
              <a:ext cx="3987176" cy="330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0718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76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Holographic Society and Industry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161AD7EA-7FC1-45CE-BD61-779ECFCBB236}"/>
                </a:ext>
              </a:extLst>
            </p:cNvPr>
            <p:cNvSpPr txBox="1"/>
            <p:nvPr/>
          </p:nvSpPr>
          <p:spPr>
            <a:xfrm>
              <a:off x="7715880" y="3764396"/>
              <a:ext cx="3825959" cy="82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0718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763" dirty="0" err="1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OneNet</a:t>
              </a:r>
              <a:r>
                <a:rPr lang="en-US" sz="1763" dirty="0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              </a:t>
              </a:r>
              <a:r>
                <a:rPr lang="en-US" sz="1763" dirty="0" err="1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ManyNets</a:t>
              </a:r>
              <a:endParaRPr lang="en-US" sz="1763" dirty="0">
                <a:solidFill>
                  <a:srgbClr val="644357"/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  <a:p>
              <a:pPr defTabSz="100718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763" dirty="0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   Mbps              </a:t>
              </a:r>
              <a:r>
                <a:rPr lang="en-US" sz="1763" dirty="0" err="1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Gbps</a:t>
              </a:r>
              <a:r>
                <a:rPr lang="en-US" sz="1763" dirty="0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/</a:t>
              </a:r>
              <a:r>
                <a:rPr lang="en-US" sz="1763" dirty="0" err="1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Tbps</a:t>
              </a:r>
              <a:r>
                <a:rPr lang="en-US" sz="1763" dirty="0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 Access</a:t>
              </a:r>
            </a:p>
            <a:p>
              <a:pPr defTabSz="100718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763" dirty="0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     Computing in Networks </a:t>
              </a:r>
            </a:p>
          </p:txBody>
        </p:sp>
      </p:grpSp>
      <p:cxnSp>
        <p:nvCxnSpPr>
          <p:cNvPr id="32" name="直接箭头连接符 171"/>
          <p:cNvCxnSpPr/>
          <p:nvPr/>
        </p:nvCxnSpPr>
        <p:spPr bwMode="auto">
          <a:xfrm>
            <a:off x="9438546" y="5073650"/>
            <a:ext cx="642650" cy="0"/>
          </a:xfrm>
          <a:prstGeom prst="straightConnector1">
            <a:avLst/>
          </a:prstGeom>
          <a:noFill/>
          <a:ln w="38100" cap="flat" cmpd="sng" algn="ctr">
            <a:solidFill>
              <a:srgbClr val="25C6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3" name="直接箭头连接符 171"/>
          <p:cNvCxnSpPr/>
          <p:nvPr/>
        </p:nvCxnSpPr>
        <p:spPr bwMode="auto">
          <a:xfrm>
            <a:off x="9438546" y="5378450"/>
            <a:ext cx="642650" cy="0"/>
          </a:xfrm>
          <a:prstGeom prst="straightConnector1">
            <a:avLst/>
          </a:prstGeom>
          <a:noFill/>
          <a:ln w="38100" cap="flat" cmpd="sng" algn="ctr">
            <a:solidFill>
              <a:srgbClr val="25C6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325AD0C-0977-114B-A5FF-03FB281D1A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4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D9427D58-D434-4345-8021-60E857A1E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113" y="401638"/>
            <a:ext cx="12117388" cy="1460500"/>
          </a:xfrm>
        </p:spPr>
        <p:txBody>
          <a:bodyPr/>
          <a:lstStyle/>
          <a:p>
            <a:r>
              <a:rPr lang="en-US" kern="1200" spc="-350" dirty="0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AC977AD-FC2A-6A4A-B0DE-D896C86123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85752" y="2160150"/>
            <a:ext cx="6999511" cy="4843900"/>
          </a:xfrm>
        </p:spPr>
        <p:txBody>
          <a:bodyPr anchor="ctr">
            <a:normAutofit/>
          </a:bodyPr>
          <a:lstStyle/>
          <a:p>
            <a:pPr marL="15973" algn="l">
              <a:spcBef>
                <a:spcPts val="119"/>
              </a:spcBef>
            </a:pPr>
            <a:r>
              <a:rPr lang="en-US" sz="2000" dirty="0"/>
              <a:t>New Network Capabilities</a:t>
            </a:r>
          </a:p>
          <a:p>
            <a:pPr marL="358873" indent="-342900" algn="l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High-Precision (time-based services) </a:t>
            </a:r>
          </a:p>
          <a:p>
            <a:pPr marL="358873" indent="-342900" algn="l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Qualitative service to manage throughputs</a:t>
            </a:r>
          </a:p>
          <a:p>
            <a:pPr marL="358873" indent="-342900" algn="l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Coordinated services for single view of virtual worlds</a:t>
            </a:r>
          </a:p>
          <a:p>
            <a:pPr marL="15973" algn="l">
              <a:spcBef>
                <a:spcPts val="119"/>
              </a:spcBef>
            </a:pPr>
            <a:endParaRPr lang="en-US" sz="2000" dirty="0"/>
          </a:p>
          <a:p>
            <a:pPr marL="15973" algn="l">
              <a:spcBef>
                <a:spcPts val="119"/>
              </a:spcBef>
            </a:pPr>
            <a:r>
              <a:rPr lang="en-US" sz="2000" dirty="0"/>
              <a:t>Collaboration for new network-friendly media formats</a:t>
            </a:r>
          </a:p>
          <a:p>
            <a:pPr marL="358873" indent="-342900" algn="l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Mechanisms to disaggregate volumetric data sets</a:t>
            </a:r>
          </a:p>
          <a:p>
            <a:pPr marL="358873" indent="-342900" algn="l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Lots of metadata support.</a:t>
            </a:r>
          </a:p>
          <a:p>
            <a:pPr marL="15973" algn="l">
              <a:spcBef>
                <a:spcPts val="119"/>
              </a:spcBef>
            </a:pPr>
            <a:endParaRPr lang="en-US" sz="2000" dirty="0"/>
          </a:p>
          <a:p>
            <a:pPr marL="15973" algn="l">
              <a:spcBef>
                <a:spcPts val="119"/>
              </a:spcBef>
            </a:pPr>
            <a:r>
              <a:rPr lang="en-US" sz="2000" dirty="0"/>
              <a:t>Future Media Enablers/Market Drivers</a:t>
            </a:r>
          </a:p>
          <a:p>
            <a:pPr marL="358873" indent="-342900" algn="l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Multi-sensory</a:t>
            </a:r>
          </a:p>
          <a:p>
            <a:pPr marL="358873" indent="-342900" algn="l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Teleportation</a:t>
            </a:r>
          </a:p>
          <a:p>
            <a:pPr marL="358873" indent="-342900" algn="l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Spatial Compute</a:t>
            </a:r>
          </a:p>
          <a:p>
            <a:pPr marL="15973" algn="l">
              <a:spcBef>
                <a:spcPts val="119"/>
              </a:spcBef>
            </a:pPr>
            <a:endParaRPr lang="en-US" sz="2000" dirty="0"/>
          </a:p>
          <a:p>
            <a:pPr marL="15973" algn="l">
              <a:spcBef>
                <a:spcPts val="119"/>
              </a:spcBef>
            </a:pPr>
            <a:r>
              <a:rPr lang="en-US" sz="2000" dirty="0"/>
              <a:t>Elements of Network 2030</a:t>
            </a:r>
          </a:p>
        </p:txBody>
      </p:sp>
      <p:sp>
        <p:nvSpPr>
          <p:cNvPr id="8" name="Rectangle: Rounded Corners 95">
            <a:extLst>
              <a:ext uri="{FF2B5EF4-FFF2-40B4-BE49-F238E27FC236}">
                <a16:creationId xmlns:a16="http://schemas.microsoft.com/office/drawing/2014/main" xmlns="" id="{8DD7AC22-82DA-5847-88A8-6935D92B9D47}"/>
              </a:ext>
            </a:extLst>
          </p:cNvPr>
          <p:cNvSpPr/>
          <p:nvPr/>
        </p:nvSpPr>
        <p:spPr bwMode="auto">
          <a:xfrm>
            <a:off x="1281231" y="2750134"/>
            <a:ext cx="3014137" cy="936695"/>
          </a:xfrm>
          <a:prstGeom prst="roundRect">
            <a:avLst/>
          </a:prstGeom>
          <a:solidFill>
            <a:srgbClr val="515560">
              <a:alpha val="85098"/>
            </a:srgbClr>
          </a:solidFill>
          <a:ln w="19050">
            <a:solidFill>
              <a:srgbClr val="72802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00681" tIns="50340" rIns="100681" bIns="503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666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Noto Sans Regular" charset="0"/>
                <a:ea typeface="Noto Sans Regular" charset="0"/>
                <a:cs typeface="Noto Sans Regular" charset="0"/>
              </a:rPr>
              <a:t>Holographic and Future Media Communication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E0EF94C0-FE62-D64B-8E0F-E1A2866EC242}"/>
              </a:ext>
            </a:extLst>
          </p:cNvPr>
          <p:cNvGrpSpPr/>
          <p:nvPr/>
        </p:nvGrpSpPr>
        <p:grpSpPr>
          <a:xfrm>
            <a:off x="343576" y="4483804"/>
            <a:ext cx="1801136" cy="766914"/>
            <a:chOff x="10513181" y="1962022"/>
            <a:chExt cx="1439314" cy="696405"/>
          </a:xfrm>
          <a:noFill/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5F455ED1-DA75-2F47-B2EE-B43875361AF8}"/>
                </a:ext>
              </a:extLst>
            </p:cNvPr>
            <p:cNvSpPr/>
            <p:nvPr/>
          </p:nvSpPr>
          <p:spPr bwMode="auto">
            <a:xfrm>
              <a:off x="10530219" y="1988840"/>
              <a:ext cx="1405238" cy="66958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100681" tIns="50340" rIns="100681" bIns="503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666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76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Packetization</a:t>
              </a:r>
            </a:p>
          </p:txBody>
        </p:sp>
        <p:sp>
          <p:nvSpPr>
            <p:cNvPr id="12" name="Rectangle: Rounded Corners 138">
              <a:extLst>
                <a:ext uri="{FF2B5EF4-FFF2-40B4-BE49-F238E27FC236}">
                  <a16:creationId xmlns:a16="http://schemas.microsoft.com/office/drawing/2014/main" xmlns="" id="{DAAC7EB2-37DC-FC49-AC2B-C886F60034A7}"/>
                </a:ext>
              </a:extLst>
            </p:cNvPr>
            <p:cNvSpPr/>
            <p:nvPr/>
          </p:nvSpPr>
          <p:spPr bwMode="auto">
            <a:xfrm>
              <a:off x="10513181" y="1962022"/>
              <a:ext cx="1439314" cy="455739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100681" tIns="50340" rIns="100681" bIns="5034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6667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63" dirty="0">
                <a:solidFill>
                  <a:srgbClr val="000000"/>
                </a:solidFill>
                <a:latin typeface="Noto Sans Regular" charset="0"/>
                <a:ea typeface="Noto Sans Regular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48FDB47-2754-FE4E-9FC4-A5EE58EE9A34}"/>
              </a:ext>
            </a:extLst>
          </p:cNvPr>
          <p:cNvGrpSpPr/>
          <p:nvPr/>
        </p:nvGrpSpPr>
        <p:grpSpPr>
          <a:xfrm>
            <a:off x="3516312" y="4487685"/>
            <a:ext cx="1653820" cy="788684"/>
            <a:chOff x="10513181" y="2996952"/>
            <a:chExt cx="1501768" cy="7161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3C2ADF41-3EA4-B44F-94BA-DCD1199F87B6}"/>
                </a:ext>
              </a:extLst>
            </p:cNvPr>
            <p:cNvSpPr/>
            <p:nvPr/>
          </p:nvSpPr>
          <p:spPr bwMode="auto">
            <a:xfrm>
              <a:off x="10562929" y="3039797"/>
              <a:ext cx="1452020" cy="673326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100681" tIns="50340" rIns="100681" bIns="503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666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76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Holographic Teleport</a:t>
              </a:r>
            </a:p>
          </p:txBody>
        </p:sp>
        <p:sp>
          <p:nvSpPr>
            <p:cNvPr id="15" name="Rectangle: Rounded Corners 140">
              <a:extLst>
                <a:ext uri="{FF2B5EF4-FFF2-40B4-BE49-F238E27FC236}">
                  <a16:creationId xmlns:a16="http://schemas.microsoft.com/office/drawing/2014/main" xmlns="" id="{1EB386A8-09CE-D943-A114-2B5364EB4272}"/>
                </a:ext>
              </a:extLst>
            </p:cNvPr>
            <p:cNvSpPr/>
            <p:nvPr/>
          </p:nvSpPr>
          <p:spPr bwMode="auto">
            <a:xfrm>
              <a:off x="10513181" y="2996952"/>
              <a:ext cx="1489062" cy="446396"/>
            </a:xfrm>
            <a:prstGeom prst="round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100681" tIns="50340" rIns="100681" bIns="5034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6667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63" dirty="0">
                <a:solidFill>
                  <a:srgbClr val="000000"/>
                </a:solidFill>
                <a:latin typeface="Noto Sans Regular" charset="0"/>
                <a:ea typeface="Noto Sans Regular" charset="0"/>
              </a:endParaRPr>
            </a:p>
          </p:txBody>
        </p:sp>
      </p:grpSp>
      <p:cxnSp>
        <p:nvCxnSpPr>
          <p:cNvPr id="16" name="Connector: Elbow 52">
            <a:extLst>
              <a:ext uri="{FF2B5EF4-FFF2-40B4-BE49-F238E27FC236}">
                <a16:creationId xmlns:a16="http://schemas.microsoft.com/office/drawing/2014/main" xmlns="" id="{4534F8C3-3C66-AF43-B2D2-F322E177899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 bwMode="auto">
          <a:xfrm rot="5400000">
            <a:off x="1602968" y="3328005"/>
            <a:ext cx="826508" cy="1544156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7F6E7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Connector: Elbow 54">
            <a:extLst>
              <a:ext uri="{FF2B5EF4-FFF2-40B4-BE49-F238E27FC236}">
                <a16:creationId xmlns:a16="http://schemas.microsoft.com/office/drawing/2014/main" xmlns="" id="{E5FB51A2-95F2-414A-9B9A-772440324312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 bwMode="auto">
          <a:xfrm rot="16200000" flipH="1">
            <a:off x="3161835" y="3313294"/>
            <a:ext cx="800856" cy="1547926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7F6E7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79CA23E7-1D25-E946-9F99-81246030CF2C}"/>
              </a:ext>
            </a:extLst>
          </p:cNvPr>
          <p:cNvCxnSpPr>
            <a:cxnSpLocks/>
          </p:cNvCxnSpPr>
          <p:nvPr/>
        </p:nvCxnSpPr>
        <p:spPr>
          <a:xfrm flipH="1">
            <a:off x="7268068" y="1645721"/>
            <a:ext cx="5640388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00A7142-7CCD-AB40-A8CC-AAA7BD3DB0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19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B20C8DA-B54D-6C43-AA38-395BDBCB8634}"/>
              </a:ext>
            </a:extLst>
          </p:cNvPr>
          <p:cNvGrpSpPr/>
          <p:nvPr/>
        </p:nvGrpSpPr>
        <p:grpSpPr>
          <a:xfrm>
            <a:off x="1916112" y="5378450"/>
            <a:ext cx="1653820" cy="788684"/>
            <a:chOff x="10513181" y="2996952"/>
            <a:chExt cx="1501768" cy="7161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D4467019-AAB4-414D-9835-BC2322BB2F52}"/>
                </a:ext>
              </a:extLst>
            </p:cNvPr>
            <p:cNvSpPr/>
            <p:nvPr/>
          </p:nvSpPr>
          <p:spPr bwMode="auto">
            <a:xfrm>
              <a:off x="10562929" y="3039797"/>
              <a:ext cx="1452020" cy="673326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100681" tIns="50340" rIns="100681" bIns="503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666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76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Spatial Compute</a:t>
              </a:r>
            </a:p>
          </p:txBody>
        </p:sp>
        <p:sp>
          <p:nvSpPr>
            <p:cNvPr id="39" name="Rectangle: Rounded Corners 140">
              <a:extLst>
                <a:ext uri="{FF2B5EF4-FFF2-40B4-BE49-F238E27FC236}">
                  <a16:creationId xmlns:a16="http://schemas.microsoft.com/office/drawing/2014/main" xmlns="" id="{FF84CFB5-88EB-9D4F-9882-01DE23813AEF}"/>
                </a:ext>
              </a:extLst>
            </p:cNvPr>
            <p:cNvSpPr/>
            <p:nvPr/>
          </p:nvSpPr>
          <p:spPr bwMode="auto">
            <a:xfrm>
              <a:off x="10513181" y="2996952"/>
              <a:ext cx="1489062" cy="446396"/>
            </a:xfrm>
            <a:prstGeom prst="round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100681" tIns="50340" rIns="100681" bIns="5034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6667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63" dirty="0">
                <a:solidFill>
                  <a:srgbClr val="000000"/>
                </a:solidFill>
                <a:latin typeface="Noto Sans Regular" charset="0"/>
                <a:ea typeface="Noto Sans Regular" charset="0"/>
              </a:endParaRPr>
            </a:p>
          </p:txBody>
        </p:sp>
      </p:grpSp>
      <p:cxnSp>
        <p:nvCxnSpPr>
          <p:cNvPr id="40" name="Connector: Elbow 52">
            <a:extLst>
              <a:ext uri="{FF2B5EF4-FFF2-40B4-BE49-F238E27FC236}">
                <a16:creationId xmlns:a16="http://schemas.microsoft.com/office/drawing/2014/main" xmlns="" id="{87EE1EE6-6F6B-0749-97A4-B5F48B81A23A}"/>
              </a:ext>
            </a:extLst>
          </p:cNvPr>
          <p:cNvCxnSpPr>
            <a:cxnSpLocks/>
          </p:cNvCxnSpPr>
          <p:nvPr/>
        </p:nvCxnSpPr>
        <p:spPr bwMode="auto">
          <a:xfrm flipH="1">
            <a:off x="2774314" y="3686829"/>
            <a:ext cx="16442" cy="1767821"/>
          </a:xfrm>
          <a:prstGeom prst="straightConnector1">
            <a:avLst/>
          </a:prstGeom>
          <a:noFill/>
          <a:ln w="38100" cap="rnd" cmpd="sng" algn="ctr">
            <a:solidFill>
              <a:srgbClr val="7F6E7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562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xmlns="" id="{269691C2-2262-44CD-97D7-520B5DFD7BF2}"/>
              </a:ext>
            </a:extLst>
          </p:cNvPr>
          <p:cNvSpPr/>
          <p:nvPr/>
        </p:nvSpPr>
        <p:spPr>
          <a:xfrm>
            <a:off x="315912" y="1815641"/>
            <a:ext cx="4038600" cy="3352800"/>
          </a:xfrm>
          <a:prstGeom prst="wedgeRoundRectCallout">
            <a:avLst>
              <a:gd name="adj1" fmla="val 11014"/>
              <a:gd name="adj2" fmla="val 58702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endParaRPr lang="en-US" sz="2800" dirty="0" smtClean="0">
              <a:latin typeface="Noto Sans Regular" charset="0"/>
            </a:endParaRPr>
          </a:p>
          <a:p>
            <a:r>
              <a:rPr lang="en-US" sz="2400" dirty="0" smtClean="0">
                <a:latin typeface="Noto Sans Regular" charset="0"/>
              </a:rPr>
              <a:t>Hypothetically </a:t>
            </a:r>
            <a:r>
              <a:rPr lang="en-US" sz="2400" dirty="0">
                <a:latin typeface="Noto Sans Regular" charset="0"/>
              </a:rPr>
              <a:t>speaking</a:t>
            </a:r>
            <a:r>
              <a:rPr lang="en-US" sz="1600" dirty="0" smtClean="0">
                <a:latin typeface="Noto Sans Regular" charset="0"/>
              </a:rPr>
              <a:t>,</a:t>
            </a:r>
            <a:br>
              <a:rPr lang="en-US" sz="1600" dirty="0" smtClean="0">
                <a:latin typeface="Noto Sans Regular" charset="0"/>
              </a:rPr>
            </a:br>
            <a:r>
              <a:rPr lang="en-US" sz="1600" dirty="0" smtClean="0">
                <a:latin typeface="Noto Sans Regular" charset="0"/>
              </a:rPr>
              <a:t> </a:t>
            </a:r>
          </a:p>
          <a:p>
            <a:r>
              <a:rPr lang="en-US" sz="1600" dirty="0">
                <a:latin typeface="Noto Sans Regular" charset="0"/>
              </a:rPr>
              <a:t>A</a:t>
            </a:r>
            <a:r>
              <a:rPr lang="en-US" sz="1600" dirty="0" smtClean="0">
                <a:latin typeface="Noto Sans Regular" charset="0"/>
              </a:rPr>
              <a:t>ssume </a:t>
            </a:r>
            <a:r>
              <a:rPr lang="en-US" sz="1600" dirty="0">
                <a:latin typeface="Noto Sans Regular" charset="0"/>
              </a:rPr>
              <a:t>we want to design a new </a:t>
            </a:r>
            <a:endParaRPr lang="en-US" sz="1600" dirty="0" smtClean="0">
              <a:latin typeface="Noto Sans Regular" charset="0"/>
            </a:endParaRPr>
          </a:p>
          <a:p>
            <a:endParaRPr lang="en-US" sz="1600" dirty="0" smtClean="0">
              <a:latin typeface="Noto Sans Regular" charset="0"/>
            </a:endParaRPr>
          </a:p>
          <a:p>
            <a:r>
              <a:rPr lang="en-US" sz="2000" dirty="0">
                <a:latin typeface="Noto Sans Regular" charset="0"/>
              </a:rPr>
              <a:t>N</a:t>
            </a:r>
            <a:r>
              <a:rPr lang="en-US" sz="2000" dirty="0" smtClean="0">
                <a:latin typeface="Noto Sans Regular" charset="0"/>
              </a:rPr>
              <a:t>etwork </a:t>
            </a:r>
            <a:r>
              <a:rPr lang="en-US" sz="2000" dirty="0">
                <a:latin typeface="Noto Sans Regular" charset="0"/>
              </a:rPr>
              <a:t>and its </a:t>
            </a:r>
            <a:r>
              <a:rPr lang="en-US" sz="2000" dirty="0" smtClean="0">
                <a:latin typeface="Noto Sans Regular" charset="0"/>
              </a:rPr>
              <a:t>protocols</a:t>
            </a:r>
          </a:p>
          <a:p>
            <a:r>
              <a:rPr lang="en-US" sz="1400" dirty="0" smtClean="0">
                <a:latin typeface="Noto Sans Regular" charset="0"/>
              </a:rPr>
              <a:t> </a:t>
            </a:r>
          </a:p>
          <a:p>
            <a:r>
              <a:rPr lang="en-US" sz="1600" dirty="0" smtClean="0">
                <a:latin typeface="Noto Sans Regular" charset="0"/>
              </a:rPr>
              <a:t>that </a:t>
            </a:r>
            <a:r>
              <a:rPr lang="en-US" sz="1600" dirty="0">
                <a:latin typeface="Noto Sans Regular" charset="0"/>
              </a:rPr>
              <a:t>would support </a:t>
            </a:r>
            <a:r>
              <a:rPr lang="en-US" sz="1600" dirty="0" smtClean="0">
                <a:latin typeface="Noto Sans Regular" charset="0"/>
              </a:rPr>
              <a:t>the world in 2035.</a:t>
            </a:r>
            <a:br>
              <a:rPr lang="en-US" sz="1600" dirty="0" smtClean="0">
                <a:latin typeface="Noto Sans Regular" charset="0"/>
              </a:rPr>
            </a:br>
            <a:endParaRPr lang="en-US" sz="1600" dirty="0" smtClean="0">
              <a:latin typeface="Noto Sans Regular" charset="0"/>
            </a:endParaRPr>
          </a:p>
          <a:p>
            <a:r>
              <a:rPr lang="en-US" sz="1600" dirty="0" smtClean="0">
                <a:latin typeface="Noto Sans Regular" charset="0"/>
              </a:rPr>
              <a:t>What </a:t>
            </a:r>
            <a:r>
              <a:rPr lang="en-US" sz="1600" dirty="0">
                <a:latin typeface="Noto Sans Regular" charset="0"/>
              </a:rPr>
              <a:t>would be </a:t>
            </a:r>
            <a:r>
              <a:rPr lang="en-US" sz="1600" dirty="0" smtClean="0">
                <a:latin typeface="Noto Sans Regular" charset="0"/>
              </a:rPr>
              <a:t>your </a:t>
            </a:r>
          </a:p>
          <a:p>
            <a:r>
              <a:rPr lang="en-US" sz="1600" dirty="0" smtClean="0">
                <a:latin typeface="Noto Sans Regular" charset="0"/>
              </a:rPr>
              <a:t>Best use </a:t>
            </a:r>
            <a:r>
              <a:rPr lang="en-US" sz="1600" dirty="0">
                <a:latin typeface="Noto Sans Regular" charset="0"/>
              </a:rPr>
              <a:t>cases and market drivers? </a:t>
            </a:r>
            <a:endParaRPr lang="en-US" sz="1600" dirty="0" smtClean="0">
              <a:latin typeface="Noto Sans Regular" charset="0"/>
            </a:endParaRPr>
          </a:p>
          <a:p>
            <a:endParaRPr lang="en-US" dirty="0">
              <a:latin typeface="Noto Sans Regular" charset="0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xmlns="" id="{8CDB55BA-3D6F-634E-A832-733839230AC4}"/>
              </a:ext>
            </a:extLst>
          </p:cNvPr>
          <p:cNvSpPr txBox="1">
            <a:spLocks/>
          </p:cNvSpPr>
          <p:nvPr/>
        </p:nvSpPr>
        <p:spPr>
          <a:xfrm>
            <a:off x="1077912" y="1263650"/>
            <a:ext cx="5715000" cy="322293"/>
          </a:xfrm>
          <a:prstGeom prst="rect">
            <a:avLst/>
          </a:prstGeom>
        </p:spPr>
        <p:txBody>
          <a:bodyPr vert="horz" wrap="square" lIns="0" tIns="14376" rIns="0" bIns="0" rtlCol="0" anchor="ctr">
            <a:spAutoFit/>
          </a:bodyPr>
          <a:lstStyle>
            <a:lvl1pPr>
              <a:defRPr sz="4400" b="0" i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marL="15973">
              <a:spcBef>
                <a:spcPts val="113"/>
              </a:spcBef>
            </a:pPr>
            <a:r>
              <a:rPr lang="en-US" sz="2000" kern="0" dirty="0">
                <a:solidFill>
                  <a:schemeClr val="bg2">
                    <a:lumMod val="50000"/>
                  </a:schemeClr>
                </a:solidFill>
                <a:latin typeface="Noto Sans Regular" charset="0"/>
                <a:ea typeface="Noto Sans Regular" charset="0"/>
                <a:cs typeface="Noto Sans Regular" charset="0"/>
              </a:rPr>
              <a:t>One fine day… Feb 2018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430712" y="1797051"/>
            <a:ext cx="3505200" cy="5181599"/>
            <a:chOff x="4659312" y="1930860"/>
            <a:chExt cx="3505200" cy="5181599"/>
          </a:xfrm>
        </p:grpSpPr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xmlns="" id="{2A3FF802-0D1B-4AC4-8BAD-F546D2197EEE}"/>
                </a:ext>
              </a:extLst>
            </p:cNvPr>
            <p:cNvSpPr/>
            <p:nvPr/>
          </p:nvSpPr>
          <p:spPr>
            <a:xfrm>
              <a:off x="4659312" y="1930860"/>
              <a:ext cx="2743200" cy="1600200"/>
            </a:xfrm>
            <a:prstGeom prst="wedgeEllipseCallout">
              <a:avLst>
                <a:gd name="adj1" fmla="val -43176"/>
                <a:gd name="adj2" fmla="val 123177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Noto Sans Regular" charset="0"/>
                </a:rPr>
                <a:t>Service Mashups </a:t>
              </a:r>
            </a:p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Regular" charset="0"/>
                </a:rPr>
                <a:t>(</a:t>
              </a:r>
              <a:r>
                <a:rPr lang="en-US" sz="1100" dirty="0">
                  <a:solidFill>
                    <a:schemeClr val="tx1"/>
                  </a:solidFill>
                  <a:latin typeface="Noto Sans Regular" charset="0"/>
                </a:rPr>
                <a:t>that blend networking and other technologies, and that integrate the virtual and the physical world)</a:t>
              </a:r>
            </a:p>
          </p:txBody>
        </p:sp>
        <p:sp>
          <p:nvSpPr>
            <p:cNvPr id="9" name="Speech Bubble: Oval 8">
              <a:extLst>
                <a:ext uri="{FF2B5EF4-FFF2-40B4-BE49-F238E27FC236}">
                  <a16:creationId xmlns:a16="http://schemas.microsoft.com/office/drawing/2014/main" xmlns="" id="{62375911-320E-4B34-AAEB-52415BB0346A}"/>
                </a:ext>
              </a:extLst>
            </p:cNvPr>
            <p:cNvSpPr/>
            <p:nvPr/>
          </p:nvSpPr>
          <p:spPr>
            <a:xfrm>
              <a:off x="5573712" y="5759450"/>
              <a:ext cx="2362200" cy="1353009"/>
            </a:xfrm>
            <a:prstGeom prst="wedgeEllipseCallout">
              <a:avLst>
                <a:gd name="adj1" fmla="val -85730"/>
                <a:gd name="adj2" fmla="val 1882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Noto Sans Regular" charset="0"/>
                  <a:ea typeface="Noto Sans Regular" charset="0"/>
                </a:rPr>
                <a:t>Networked </a:t>
              </a:r>
              <a:r>
                <a:rPr lang="en-US" dirty="0" smtClean="0">
                  <a:solidFill>
                    <a:schemeClr val="tx1"/>
                  </a:solidFill>
                  <a:latin typeface="Noto Sans Regular" charset="0"/>
                  <a:ea typeface="Noto Sans Regular" charset="0"/>
                </a:rPr>
                <a:t>AR/</a:t>
              </a:r>
              <a:r>
                <a:rPr lang="en-US" strike="sngStrike" dirty="0" smtClean="0">
                  <a:solidFill>
                    <a:schemeClr val="tx1"/>
                  </a:solidFill>
                  <a:latin typeface="Noto Sans Regular" charset="0"/>
                  <a:ea typeface="Noto Sans Regular" charset="0"/>
                </a:rPr>
                <a:t>VR?</a:t>
              </a:r>
              <a:r>
                <a:rPr lang="en-US" dirty="0" smtClean="0">
                  <a:solidFill>
                    <a:schemeClr val="tx1"/>
                  </a:solidFill>
                  <a:latin typeface="Noto Sans Regular" charset="0"/>
                  <a:ea typeface="Noto Sans Regular" charset="0"/>
                </a:rPr>
                <a:t> </a:t>
              </a:r>
              <a:r>
                <a:rPr lang="en-US" dirty="0">
                  <a:solidFill>
                    <a:schemeClr val="tx1"/>
                  </a:solidFill>
                  <a:latin typeface="Noto Sans Regular" charset="0"/>
                  <a:ea typeface="Noto Sans Regular" charset="0"/>
                </a:rPr>
                <a:t>Holograms </a:t>
              </a:r>
              <a:r>
                <a:rPr lang="en-US" sz="1200" dirty="0">
                  <a:solidFill>
                    <a:schemeClr val="tx1"/>
                  </a:solidFill>
                  <a:latin typeface="Noto Sans Regular" charset="0"/>
                  <a:ea typeface="Noto Sans Regular" charset="0"/>
                </a:rPr>
                <a:t>with </a:t>
              </a:r>
              <a:r>
                <a:rPr lang="en-US" sz="2000" dirty="0">
                  <a:solidFill>
                    <a:schemeClr val="tx1"/>
                  </a:solidFill>
                  <a:latin typeface="Noto Sans Regular" charset="0"/>
                  <a:ea typeface="Noto Sans Regular" charset="0"/>
                </a:rPr>
                <a:t>tactile</a:t>
              </a:r>
              <a:r>
                <a:rPr lang="en-US" sz="1200" dirty="0">
                  <a:solidFill>
                    <a:schemeClr val="tx1"/>
                  </a:solidFill>
                  <a:latin typeface="Noto Sans Regular" charset="0"/>
                  <a:ea typeface="Noto Sans Regular" charset="0"/>
                </a:rPr>
                <a:t> sensors</a:t>
              </a:r>
              <a:endParaRPr lang="en-US" sz="1200" dirty="0">
                <a:solidFill>
                  <a:schemeClr val="tx1"/>
                </a:solidFill>
                <a:latin typeface="Noto Sans Regular" charset="0"/>
              </a:endParaRPr>
            </a:p>
          </p:txBody>
        </p:sp>
        <p:sp>
          <p:nvSpPr>
            <p:cNvPr id="11" name="Speech Bubble: Oval 10">
              <a:extLst>
                <a:ext uri="{FF2B5EF4-FFF2-40B4-BE49-F238E27FC236}">
                  <a16:creationId xmlns:a16="http://schemas.microsoft.com/office/drawing/2014/main" xmlns="" id="{5936BAA9-4966-4B9D-90CA-584FC916AAD9}"/>
                </a:ext>
              </a:extLst>
            </p:cNvPr>
            <p:cNvSpPr/>
            <p:nvPr/>
          </p:nvSpPr>
          <p:spPr>
            <a:xfrm>
              <a:off x="5268912" y="3702051"/>
              <a:ext cx="2895600" cy="1783112"/>
            </a:xfrm>
            <a:prstGeom prst="wedgeEllipseCallout">
              <a:avLst>
                <a:gd name="adj1" fmla="val -58118"/>
                <a:gd name="adj2" fmla="val 62928"/>
              </a:avLst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Noto Sans Regular" charset="0"/>
                  <a:ea typeface="Noto Sans Regular" charset="0"/>
                </a:rPr>
                <a:t>Multi-source, </a:t>
              </a:r>
              <a:r>
                <a:rPr lang="en-US" sz="2400" dirty="0" smtClean="0">
                  <a:solidFill>
                    <a:schemeClr val="tx1"/>
                  </a:solidFill>
                  <a:latin typeface="Noto Sans Regular" charset="0"/>
                  <a:ea typeface="Noto Sans Regular" charset="0"/>
                </a:rPr>
                <a:t>multi-destination</a:t>
              </a:r>
            </a:p>
            <a:p>
              <a:pPr algn="ct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Regular" charset="0"/>
                  <a:ea typeface="Noto Sans Regular" charset="0"/>
                </a:rPr>
                <a:t>problem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Regular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E81F31F-E740-4920-AE56-8630D6CC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069" y="5507478"/>
            <a:ext cx="685800" cy="7823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44842293-9DE9-4203-9901-473B6C1B5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112" y="5454650"/>
            <a:ext cx="550614" cy="592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701B875-138F-4BD4-8ED2-E7A17CBE5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112" y="6159041"/>
            <a:ext cx="519488" cy="5383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E665B2B0-E768-43F0-A7C7-5D12AF590FD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78312" y="4711241"/>
            <a:ext cx="519488" cy="555913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xmlns="" id="{298DA1CF-F40D-434E-BCA5-37F54E0C0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5" y="401638"/>
            <a:ext cx="11585575" cy="109061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Imagine applications in 2035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D01032B-66AD-7845-A796-3C53629FC8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2</a:t>
            </a:fld>
            <a:endParaRPr lang="en-US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xmlns="" id="{2DEB0F7D-AD17-4816-86E9-CF9DB050688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326312" y="1949450"/>
            <a:ext cx="5486400" cy="5040313"/>
          </a:xfrm>
        </p:spPr>
        <p:txBody>
          <a:bodyPr anchor="ctr">
            <a:normAutofit lnSpcReduction="10000"/>
          </a:bodyPr>
          <a:lstStyle/>
          <a:p>
            <a:pPr algn="r"/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AR/VR HMDs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limiting to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natural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experience</a:t>
            </a:r>
          </a:p>
          <a:p>
            <a:pPr algn="r"/>
            <a:r>
              <a:rPr lang="en-US" sz="18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See </a:t>
            </a:r>
            <a:r>
              <a:rPr lang="en-US" sz="18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eg</a:t>
            </a:r>
            <a:r>
              <a:rPr lang="en-US" sz="18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failure of 3D@home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algn="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3200" dirty="0"/>
              <a:t>Holograms </a:t>
            </a:r>
            <a:r>
              <a:rPr lang="en-US" sz="3200" dirty="0" smtClean="0"/>
              <a:t>could become</a:t>
            </a:r>
          </a:p>
          <a:p>
            <a:pPr algn="r"/>
            <a:r>
              <a:rPr lang="en-US" sz="3200" b="1" dirty="0"/>
              <a:t>C</a:t>
            </a:r>
            <a:r>
              <a:rPr lang="en-US" sz="3200" b="1" dirty="0" smtClean="0"/>
              <a:t>ore </a:t>
            </a:r>
            <a:r>
              <a:rPr lang="en-US" sz="3200" b="1" dirty="0"/>
              <a:t>Digital </a:t>
            </a:r>
            <a:r>
              <a:rPr lang="en-US" sz="3200" b="1" dirty="0" smtClean="0"/>
              <a:t>Actors</a:t>
            </a:r>
          </a:p>
          <a:p>
            <a:pPr algn="r"/>
            <a:endParaRPr lang="en-US" sz="3200" dirty="0"/>
          </a:p>
          <a:p>
            <a:pPr algn="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networks would Holograms need ?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EC1CE503-D63E-FD4C-9841-3FA3F8197BEB}"/>
              </a:ext>
            </a:extLst>
          </p:cNvPr>
          <p:cNvGrpSpPr/>
          <p:nvPr/>
        </p:nvGrpSpPr>
        <p:grpSpPr>
          <a:xfrm>
            <a:off x="7230220" y="1622839"/>
            <a:ext cx="5640388" cy="888763"/>
            <a:chOff x="6869112" y="1263650"/>
            <a:chExt cx="5640388" cy="888763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xmlns="" id="{0BD8A1A9-F534-9240-9DF5-7DDC85A1823E}"/>
                </a:ext>
              </a:extLst>
            </p:cNvPr>
            <p:cNvSpPr/>
            <p:nvPr/>
          </p:nvSpPr>
          <p:spPr>
            <a:xfrm>
              <a:off x="6869112" y="1263650"/>
              <a:ext cx="5640388" cy="88876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7F6E7F"/>
                  </a:solidFill>
                  <a:latin typeface="Noto Sans Regular" charset="0"/>
                </a:rPr>
                <a:t>Future Scenarios will Blend Virtual and Real Worlds Seamlessly. </a:t>
              </a:r>
              <a:endParaRPr lang="en-US" sz="3200" dirty="0">
                <a:solidFill>
                  <a:srgbClr val="7F6E7F"/>
                </a:solidFill>
                <a:latin typeface="Noto Sans Regular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32C9E885-90AD-5C4F-9B30-65B3BD46E3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12" y="1284288"/>
              <a:ext cx="5640388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93C49DC2-9FD8-EF49-83A4-5529BFE0212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6850" y="71875"/>
            <a:ext cx="1615441" cy="5307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9712" y="120650"/>
            <a:ext cx="11585575" cy="14605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Publications and Talks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92893" y="1263650"/>
            <a:ext cx="12847637" cy="6037263"/>
          </a:xfrm>
        </p:spPr>
        <p:txBody>
          <a:bodyPr>
            <a:normAutofit fontScale="92500"/>
          </a:bodyPr>
          <a:lstStyle/>
          <a:p>
            <a:r>
              <a:rPr lang="en-US" sz="2600" dirty="0"/>
              <a:t>Concepts</a:t>
            </a:r>
            <a:endParaRPr lang="en-US" dirty="0"/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sz="1653" dirty="0">
                <a:solidFill>
                  <a:schemeClr val="tx1"/>
                </a:solidFill>
              </a:rPr>
              <a:t>A New Way to Evolve the Internet, A Keynote Speech at IEEE </a:t>
            </a:r>
            <a:r>
              <a:rPr lang="en-US" sz="1653" dirty="0" err="1">
                <a:solidFill>
                  <a:schemeClr val="tx1"/>
                </a:solidFill>
              </a:rPr>
              <a:t>NetSoft</a:t>
            </a:r>
            <a:r>
              <a:rPr lang="en-US" sz="1653" dirty="0">
                <a:solidFill>
                  <a:schemeClr val="tx1"/>
                </a:solidFill>
              </a:rPr>
              <a:t> 2018, Montreal, Canada, June 2018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sz="1653" dirty="0">
                <a:solidFill>
                  <a:schemeClr val="tx1"/>
                </a:solidFill>
              </a:rPr>
              <a:t>What if we reimagine the Internet?, A Keynote Speech at IEEE ICII 2018, Bellevue, Washington, USA, Oct 2018</a:t>
            </a:r>
          </a:p>
          <a:p>
            <a:r>
              <a:rPr lang="en-US" sz="2600" dirty="0"/>
              <a:t>Framework and Architecture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sz="1653" dirty="0">
                <a:solidFill>
                  <a:schemeClr val="tx1"/>
                </a:solidFill>
              </a:rPr>
              <a:t>A New Framework and Protocol for Future Networking, ACM </a:t>
            </a:r>
            <a:r>
              <a:rPr lang="en-US" sz="1653" dirty="0" err="1">
                <a:solidFill>
                  <a:schemeClr val="tx1"/>
                </a:solidFill>
              </a:rPr>
              <a:t>Sigcomm</a:t>
            </a:r>
            <a:r>
              <a:rPr lang="en-US" sz="1653" dirty="0">
                <a:solidFill>
                  <a:schemeClr val="tx1"/>
                </a:solidFill>
              </a:rPr>
              <a:t> 2018 NEAT Workshop, Budapest, August 20, 2018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sz="1653" dirty="0">
                <a:solidFill>
                  <a:schemeClr val="tx1"/>
                </a:solidFill>
              </a:rPr>
              <a:t>New IP: Design for Future Internet with New Service Capabilities Envisioned, IEEE ICC Industry Tutorial, 2019</a:t>
            </a:r>
          </a:p>
          <a:p>
            <a:r>
              <a:rPr lang="en-US" sz="2600" dirty="0"/>
              <a:t>Market Drivers and Requirements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sz="1653" dirty="0">
                <a:solidFill>
                  <a:schemeClr val="tx1"/>
                </a:solidFill>
              </a:rPr>
              <a:t>Towards a New Internet for the Year 2030 and Beyond, ITU IMT-2020/5G Workshop, Geneva, Switzerland, July 2018 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sz="1653" dirty="0">
                <a:solidFill>
                  <a:schemeClr val="tx1"/>
                </a:solidFill>
              </a:rPr>
              <a:t>Network 2030: </a:t>
            </a:r>
            <a:r>
              <a:rPr lang="en-US" sz="1763" dirty="0">
                <a:solidFill>
                  <a:schemeClr val="tx1"/>
                </a:solidFill>
              </a:rPr>
              <a:t>Market</a:t>
            </a:r>
            <a:r>
              <a:rPr lang="en-US" sz="1653" dirty="0">
                <a:solidFill>
                  <a:schemeClr val="tx1"/>
                </a:solidFill>
              </a:rPr>
              <a:t> Drivers and Prospects, ITU-T 1</a:t>
            </a:r>
            <a:r>
              <a:rPr lang="en-US" sz="1653" baseline="30000" dirty="0">
                <a:solidFill>
                  <a:schemeClr val="tx1"/>
                </a:solidFill>
              </a:rPr>
              <a:t>st</a:t>
            </a:r>
            <a:r>
              <a:rPr lang="en-US" sz="1653" dirty="0">
                <a:solidFill>
                  <a:schemeClr val="tx1"/>
                </a:solidFill>
              </a:rPr>
              <a:t> Workshop on Network 2030, New York City, New York, October 2018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sz="1653" dirty="0">
                <a:solidFill>
                  <a:schemeClr val="tx1"/>
                </a:solidFill>
              </a:rPr>
              <a:t>Next Generation Networks: Requirements and Research Directions, ETSI New Internet Forum, the Hague, the Netherlands, October 2018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sz="1653" dirty="0">
                <a:solidFill>
                  <a:schemeClr val="tx1"/>
                </a:solidFill>
              </a:rPr>
              <a:t>The Requirements for the Internet and the Internet Protocol in 2030, ITU-T 3</a:t>
            </a:r>
            <a:r>
              <a:rPr lang="en-US" sz="1653" baseline="30000" dirty="0">
                <a:solidFill>
                  <a:schemeClr val="tx1"/>
                </a:solidFill>
              </a:rPr>
              <a:t>rd</a:t>
            </a:r>
            <a:r>
              <a:rPr lang="en-US" sz="1653" dirty="0">
                <a:solidFill>
                  <a:schemeClr val="tx1"/>
                </a:solidFill>
              </a:rPr>
              <a:t> Workshop on Network 2030, London, Feb 2019</a:t>
            </a:r>
          </a:p>
          <a:p>
            <a:r>
              <a:rPr lang="en-US" sz="2600" dirty="0"/>
              <a:t>New Technologies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sz="1653" dirty="0">
                <a:solidFill>
                  <a:schemeClr val="tx1"/>
                </a:solidFill>
              </a:rPr>
              <a:t>Preferred Path Routing – A Next-Generation Routing Framework beyond Segment Routing, IEEE </a:t>
            </a:r>
            <a:r>
              <a:rPr lang="en-US" sz="1653" dirty="0" err="1">
                <a:solidFill>
                  <a:schemeClr val="tx1"/>
                </a:solidFill>
              </a:rPr>
              <a:t>Globecom</a:t>
            </a:r>
            <a:r>
              <a:rPr lang="en-US" sz="1653" dirty="0">
                <a:solidFill>
                  <a:schemeClr val="tx1"/>
                </a:solidFill>
              </a:rPr>
              <a:t> 2018, December 2018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sz="1653" dirty="0">
                <a:solidFill>
                  <a:schemeClr val="tx1"/>
                </a:solidFill>
              </a:rPr>
              <a:t>Flow-Level </a:t>
            </a:r>
            <a:r>
              <a:rPr lang="en-US" sz="1653" dirty="0" err="1">
                <a:solidFill>
                  <a:schemeClr val="tx1"/>
                </a:solidFill>
              </a:rPr>
              <a:t>QoS</a:t>
            </a:r>
            <a:r>
              <a:rPr lang="en-US" sz="1653" dirty="0">
                <a:solidFill>
                  <a:schemeClr val="tx1"/>
                </a:solidFill>
              </a:rPr>
              <a:t> Assurance via In-Band Signaling, 27th IEEE WOCC 2018 , 2018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sz="1653" dirty="0">
                <a:solidFill>
                  <a:schemeClr val="tx1"/>
                </a:solidFill>
              </a:rPr>
              <a:t>Using Big Packet Protocol Framework to Support Low Latency based Large Scale Networks, ICNS 2019, Athens, 2019</a:t>
            </a:r>
          </a:p>
          <a:p>
            <a:r>
              <a:rPr lang="en-US" sz="2600" dirty="0"/>
              <a:t>Use Cases and Verticals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altLang="zh-CN" sz="1653" dirty="0">
                <a:solidFill>
                  <a:schemeClr val="tx1"/>
                </a:solidFill>
              </a:rPr>
              <a:t>A Novel Multi-Factored Replacement Algorithm for In-Network Content Caching, EUCNC 2019, Valencia, Spain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altLang="zh-CN" sz="1653" dirty="0">
                <a:solidFill>
                  <a:schemeClr val="tx1"/>
                </a:solidFill>
              </a:rPr>
              <a:t>Distributed Mechanism for Computation Offloading Task Routing in Mobile Edge Cloud Network, ICNC 2019, Honolulu, USA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altLang="zh-CN" sz="1653" dirty="0">
                <a:solidFill>
                  <a:schemeClr val="tx1"/>
                </a:solidFill>
              </a:rPr>
              <a:t>Enhance Information Derivation by In-Network Semantic </a:t>
            </a:r>
            <a:r>
              <a:rPr lang="en-US" altLang="zh-CN" sz="1653" dirty="0" err="1">
                <a:solidFill>
                  <a:schemeClr val="tx1"/>
                </a:solidFill>
              </a:rPr>
              <a:t>Mashup</a:t>
            </a:r>
            <a:r>
              <a:rPr lang="en-US" altLang="zh-CN" sz="1653" dirty="0">
                <a:solidFill>
                  <a:schemeClr val="tx1"/>
                </a:solidFill>
              </a:rPr>
              <a:t> for </a:t>
            </a:r>
            <a:r>
              <a:rPr lang="en-US" altLang="zh-CN" sz="1653" dirty="0" err="1">
                <a:solidFill>
                  <a:schemeClr val="tx1"/>
                </a:solidFill>
              </a:rPr>
              <a:t>IoT</a:t>
            </a:r>
            <a:r>
              <a:rPr lang="en-US" altLang="zh-CN" sz="1653" dirty="0">
                <a:solidFill>
                  <a:schemeClr val="tx1"/>
                </a:solidFill>
              </a:rPr>
              <a:t> Applications, EUCNC 2018, Ljubljana, Slovenia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altLang="zh-CN" sz="1653" dirty="0">
                <a:solidFill>
                  <a:schemeClr val="tx1"/>
                </a:solidFill>
              </a:rPr>
              <a:t>Latency Guarantee for Multimedia Streaming Service to Moving Subscriber with 5G Slicing, ISNCC 2018, Rome, Italy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B3B83A4-C1FF-5042-8A39-258CA85820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8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5912" y="425450"/>
            <a:ext cx="11585575" cy="14605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92893" y="1263650"/>
            <a:ext cx="12847637" cy="6037263"/>
          </a:xfrm>
        </p:spPr>
        <p:txBody>
          <a:bodyPr anchor="ctr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Holographic content considerations methods for efficient data transmission and content creation methodologies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Point Cloud Compression in MPEG MP20 Workshop Hong </a:t>
            </a:r>
            <a:r>
              <a:rPr lang="en-US" sz="2000" dirty="0" err="1"/>
              <a:t>kong</a:t>
            </a:r>
            <a:r>
              <a:rPr lang="en-US" sz="2000" dirty="0"/>
              <a:t>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Keynote: the near future of immersive experiences: where we are on the journey, what lies ahead, and what it takes to get there.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Architectures and codecs for real-time light field streaming  journal of imaging science and Technology ,  January 2017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 Dynamic Compression Technique for Streaming Kinect-Based Point Cloud Data (2017 International Conference on Computing, Networking and Communications (ICNC): Multimedia Computing and Communications)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Technical White Paper on Mobile Bearer Network Requirements for Mobile Video Services.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On the Support of Light Field and Holographic Video Display Technology, Light Field Lab, Inc., San Jose, CA. “The road to immersive communication,” Proceedings of the IEEE, vol. 100, Apr. 2012.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5B6908C-734D-F84C-AA5D-EB0C5B396A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4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7E07985-79E1-384D-9279-990C3AC1362F}"/>
              </a:ext>
            </a:extLst>
          </p:cNvPr>
          <p:cNvGrpSpPr/>
          <p:nvPr/>
        </p:nvGrpSpPr>
        <p:grpSpPr>
          <a:xfrm>
            <a:off x="2220912" y="3930650"/>
            <a:ext cx="9601200" cy="1981200"/>
            <a:chOff x="6869112" y="1041866"/>
            <a:chExt cx="5943599" cy="19812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xmlns="" id="{7084A0F8-A04E-9D47-8D07-64A034E42A4F}"/>
                </a:ext>
              </a:extLst>
            </p:cNvPr>
            <p:cNvSpPr/>
            <p:nvPr/>
          </p:nvSpPr>
          <p:spPr>
            <a:xfrm>
              <a:off x="6937292" y="1422866"/>
              <a:ext cx="5875419" cy="16002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pc="-130" dirty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Comments, Curious, Questions?</a:t>
              </a:r>
            </a:p>
            <a:p>
              <a:pPr algn="ctr"/>
              <a:endParaRPr lang="en-US" sz="2000" dirty="0">
                <a:solidFill>
                  <a:srgbClr val="7F6E7F"/>
                </a:solidFill>
                <a:latin typeface="Noto Sans Regular" charset="0"/>
                <a:ea typeface="Noto Sans Regular" charset="0"/>
                <a:cs typeface="Noto Sans Regular" charset="0"/>
                <a:hlinkClick r:id="rId2"/>
              </a:endParaRPr>
            </a:p>
            <a:p>
              <a:pPr algn="ctr"/>
              <a:r>
                <a:rPr lang="en-US" sz="2000" dirty="0" smtClean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  <a:hlinkClick r:id="rId2"/>
                </a:rPr>
                <a:t>toerless.eckert, kiran.makhijani @Futurewei.com</a:t>
              </a:r>
              <a:endParaRPr lang="en-US" sz="2000" dirty="0">
                <a:solidFill>
                  <a:srgbClr val="7F6E7F"/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  <a:p>
              <a:pPr algn="ctr"/>
              <a:endParaRPr lang="en-US" sz="2000" dirty="0" smtClean="0">
                <a:solidFill>
                  <a:srgbClr val="7F6E7F"/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  <a:p>
              <a:pPr algn="ctr"/>
              <a:r>
                <a:rPr lang="en-US" sz="2000" dirty="0" smtClean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ITU-T </a:t>
              </a:r>
              <a:r>
                <a:rPr lang="en-US" sz="2000" dirty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FG-NET-2030</a:t>
              </a:r>
            </a:p>
            <a:p>
              <a:pPr algn="ctr"/>
              <a:r>
                <a:rPr lang="en-US" sz="2000" dirty="0">
                  <a:latin typeface="Noto Sans Regular" charset="0"/>
                  <a:hlinkClick r:id="rId3"/>
                </a:rPr>
                <a:t>https://www.itu.int/en/ITU-T/focusgroups/net2030/Pages/default.aspx</a:t>
              </a:r>
              <a:endParaRPr lang="en-US" sz="2000" dirty="0">
                <a:solidFill>
                  <a:srgbClr val="7F6E7F"/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26ED5BF9-CE1F-6C45-A7E3-ABDF82C02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12" y="1041866"/>
              <a:ext cx="5640388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24AF3D98-F1B6-F347-A775-D06C10B59CD0}"/>
              </a:ext>
            </a:extLst>
          </p:cNvPr>
          <p:cNvSpPr/>
          <p:nvPr/>
        </p:nvSpPr>
        <p:spPr>
          <a:xfrm>
            <a:off x="3897312" y="2808370"/>
            <a:ext cx="5640388" cy="914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7F6E7F"/>
                </a:solidFill>
                <a:latin typeface="Noto Sans Regular" charset="0"/>
                <a:ea typeface="Noto Sans Regular" charset="0"/>
                <a:cs typeface="Noto Sans Regular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1493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2C1F29A-2BEF-364B-B7DD-35D04B825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12" y="3645925"/>
            <a:ext cx="10744200" cy="2940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313E3B-E863-624A-A673-31E98C9C3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512" y="196850"/>
            <a:ext cx="11585575" cy="14605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Holographic Digital Actors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17BC53A-4007-8C49-BC2C-5B980B9260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925" y="2455397"/>
            <a:ext cx="11812588" cy="1607679"/>
          </a:xfrm>
        </p:spPr>
        <p:txBody>
          <a:bodyPr>
            <a:normAutofit/>
          </a:bodyPr>
          <a:lstStyle/>
          <a:p>
            <a:pPr marL="15875">
              <a:spcBef>
                <a:spcPts val="119"/>
              </a:spcBef>
            </a:pPr>
            <a:r>
              <a:rPr lang="en-US" sz="2600" dirty="0">
                <a:solidFill>
                  <a:schemeClr val="tx1"/>
                </a:solidFill>
              </a:rPr>
              <a:t>Allow experiences to develop without having to use HMDs. </a:t>
            </a:r>
          </a:p>
          <a:p>
            <a:pPr marL="15875">
              <a:spcBef>
                <a:spcPts val="119"/>
              </a:spcBef>
            </a:pPr>
            <a:r>
              <a:rPr lang="en-US" sz="2600" dirty="0">
                <a:solidFill>
                  <a:schemeClr val="tx1"/>
                </a:solidFill>
              </a:rPr>
              <a:t>First </a:t>
            </a:r>
            <a:r>
              <a:rPr lang="en-US" sz="2600" dirty="0" smtClean="0">
                <a:solidFill>
                  <a:schemeClr val="tx1"/>
                </a:solidFill>
              </a:rPr>
              <a:t>steps: Placement </a:t>
            </a:r>
            <a:r>
              <a:rPr lang="en-US" sz="2600" dirty="0">
                <a:solidFill>
                  <a:schemeClr val="tx1"/>
                </a:solidFill>
              </a:rPr>
              <a:t>of Digital Actors in a Physical World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5B8FD0C-D624-094C-8A69-953EF41D4FEA}"/>
              </a:ext>
            </a:extLst>
          </p:cNvPr>
          <p:cNvSpPr/>
          <p:nvPr/>
        </p:nvSpPr>
        <p:spPr>
          <a:xfrm>
            <a:off x="7853146" y="5678654"/>
            <a:ext cx="43428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Regular" charset="0"/>
              </a:rPr>
              <a:t>Milgram and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Regular" charset="0"/>
              </a:rPr>
              <a:t>Kishino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Regular" charset="0"/>
              </a:rPr>
              <a:t> defined Reality-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Regular" charset="0"/>
              </a:rPr>
              <a:t>Virtuality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Regular" charset="0"/>
              </a:rPr>
              <a:t> Continuum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xmlns="" id="{3C3D4270-525A-8D40-83D6-9BCA79FE3808}"/>
              </a:ext>
            </a:extLst>
          </p:cNvPr>
          <p:cNvSpPr txBox="1">
            <a:spLocks/>
          </p:cNvSpPr>
          <p:nvPr/>
        </p:nvSpPr>
        <p:spPr>
          <a:xfrm>
            <a:off x="17051" y="6673850"/>
            <a:ext cx="12795662" cy="566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>
              <a:defRPr sz="3300" b="0" i="0" baseline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575020">
              <a:defRPr b="0" i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2pPr>
            <a:lvl3pPr marL="1150041">
              <a:defRPr b="0" i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3pPr>
            <a:lvl4pPr marL="1725061">
              <a:defRPr b="0" i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4pPr>
            <a:lvl5pPr marL="2300082">
              <a:defRPr b="0" i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5pPr>
            <a:lvl6pPr marL="2875102">
              <a:defRPr>
                <a:latin typeface="+mn-lt"/>
                <a:ea typeface="+mn-ea"/>
                <a:cs typeface="+mn-cs"/>
              </a:defRPr>
            </a:lvl6pPr>
            <a:lvl7pPr marL="3450123">
              <a:defRPr>
                <a:latin typeface="+mn-lt"/>
                <a:ea typeface="+mn-ea"/>
                <a:cs typeface="+mn-cs"/>
              </a:defRPr>
            </a:lvl7pPr>
            <a:lvl8pPr marL="4025143">
              <a:defRPr>
                <a:latin typeface="+mn-lt"/>
                <a:ea typeface="+mn-ea"/>
                <a:cs typeface="+mn-cs"/>
              </a:defRPr>
            </a:lvl8pPr>
            <a:lvl9pPr marL="4600164">
              <a:defRPr>
                <a:latin typeface="+mn-lt"/>
                <a:ea typeface="+mn-ea"/>
                <a:cs typeface="+mn-cs"/>
              </a:defRPr>
            </a:lvl9pPr>
          </a:lstStyle>
          <a:p>
            <a:pPr marL="15973" algn="ctr">
              <a:spcBef>
                <a:spcPts val="119"/>
              </a:spcBef>
            </a:pPr>
            <a:r>
              <a:rPr lang="en-US" sz="1800" kern="0" spc="-150" dirty="0" smtClean="0">
                <a:solidFill>
                  <a:sysClr val="windowText" lastClr="000000"/>
                </a:solidFill>
                <a:latin typeface="Noto Sans Regular" charset="0"/>
                <a:ea typeface="Noto Sans Regular" charset="0"/>
                <a:cs typeface="Noto Sans Regular" charset="0"/>
              </a:rPr>
              <a:t>Holographic Digital Actors:      Naturally      -       grounded </a:t>
            </a:r>
            <a:r>
              <a:rPr lang="en-US" sz="1800" kern="0" spc="-150" dirty="0">
                <a:solidFill>
                  <a:sysClr val="windowText" lastClr="000000"/>
                </a:solidFill>
                <a:latin typeface="Noto Sans Regular" charset="0"/>
                <a:ea typeface="Noto Sans Regular" charset="0"/>
                <a:cs typeface="Noto Sans Regular" charset="0"/>
              </a:rPr>
              <a:t>in the real </a:t>
            </a:r>
            <a:r>
              <a:rPr lang="en-US" sz="1800" kern="0" spc="-150" dirty="0" smtClean="0">
                <a:solidFill>
                  <a:sysClr val="windowText" lastClr="000000"/>
                </a:solidFill>
                <a:latin typeface="Noto Sans Regular" charset="0"/>
                <a:ea typeface="Noto Sans Regular" charset="0"/>
                <a:cs typeface="Noto Sans Regular" charset="0"/>
              </a:rPr>
              <a:t>world      -     Life </a:t>
            </a:r>
            <a:r>
              <a:rPr lang="en-US" sz="1800" kern="0" spc="-150" dirty="0">
                <a:solidFill>
                  <a:sysClr val="windowText" lastClr="000000"/>
                </a:solidFill>
                <a:latin typeface="Noto Sans Regular" charset="0"/>
                <a:ea typeface="Noto Sans Regular" charset="0"/>
                <a:cs typeface="Noto Sans Regular" charset="0"/>
              </a:rPr>
              <a:t>sized or resizable  </a:t>
            </a:r>
            <a:r>
              <a:rPr lang="en-US" sz="1800" kern="0" spc="-150" dirty="0" smtClean="0">
                <a:solidFill>
                  <a:sysClr val="windowText" lastClr="000000"/>
                </a:solidFill>
                <a:latin typeface="Noto Sans Regular" charset="0"/>
                <a:ea typeface="Noto Sans Regular" charset="0"/>
                <a:cs typeface="Noto Sans Regular" charset="0"/>
              </a:rPr>
              <a:t>         -       Responsive</a:t>
            </a:r>
            <a:r>
              <a:rPr lang="en-US" sz="1800" kern="0" spc="-150" dirty="0">
                <a:solidFill>
                  <a:sysClr val="windowText" lastClr="000000"/>
                </a:solidFill>
                <a:latin typeface="Noto Sans Regular" charset="0"/>
                <a:ea typeface="Noto Sans Regular" charset="0"/>
                <a:cs typeface="Noto Sans Regular" charset="0"/>
              </a:rPr>
              <a:t>, but not </a:t>
            </a:r>
            <a:r>
              <a:rPr lang="en-US" sz="1800" kern="0" spc="-150" dirty="0" smtClean="0">
                <a:solidFill>
                  <a:sysClr val="windowText" lastClr="000000"/>
                </a:solidFill>
                <a:latin typeface="Noto Sans Regular" charset="0"/>
                <a:ea typeface="Noto Sans Regular" charset="0"/>
                <a:cs typeface="Noto Sans Regular" charset="0"/>
              </a:rPr>
              <a:t>alive</a:t>
            </a:r>
            <a:endParaRPr lang="en-US" sz="1800" kern="0" spc="-150" dirty="0">
              <a:solidFill>
                <a:sysClr val="windowText" lastClr="000000"/>
              </a:solidFill>
              <a:latin typeface="Noto Sans Regular" charset="0"/>
              <a:ea typeface="Noto Sans Regular" charset="0"/>
              <a:cs typeface="Noto Sans Regular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7DABE590-0119-1C42-813A-EF440F47C10D}"/>
              </a:ext>
            </a:extLst>
          </p:cNvPr>
          <p:cNvGrpSpPr/>
          <p:nvPr/>
        </p:nvGrpSpPr>
        <p:grpSpPr>
          <a:xfrm>
            <a:off x="7230220" y="1492250"/>
            <a:ext cx="5640388" cy="888763"/>
            <a:chOff x="6869112" y="1263650"/>
            <a:chExt cx="5640388" cy="88876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xmlns="" id="{DAA3DD4F-3311-5248-B7A5-66F545C36531}"/>
                </a:ext>
              </a:extLst>
            </p:cNvPr>
            <p:cNvSpPr/>
            <p:nvPr/>
          </p:nvSpPr>
          <p:spPr>
            <a:xfrm>
              <a:off x="6869112" y="1263650"/>
              <a:ext cx="5640388" cy="88876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Start with</a:t>
              </a:r>
            </a:p>
            <a:p>
              <a:pPr algn="ctr"/>
              <a:r>
                <a:rPr lang="en-US" sz="2000" dirty="0" smtClean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Insert </a:t>
              </a:r>
              <a:r>
                <a:rPr lang="en-US" sz="2000" dirty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holograms </a:t>
              </a:r>
              <a:r>
                <a:rPr lang="en-US" sz="2000" dirty="0" smtClean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into </a:t>
              </a:r>
              <a:r>
                <a:rPr lang="en-US" sz="2000" dirty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real </a:t>
              </a:r>
              <a:r>
                <a:rPr lang="en-US" sz="2000" dirty="0" smtClean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environments</a:t>
              </a:r>
              <a:endParaRPr lang="en-US" sz="2800" dirty="0">
                <a:solidFill>
                  <a:srgbClr val="7F6E7F"/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58A04AF7-F7BB-0044-9D6B-C567B2CC8F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12" y="1284288"/>
              <a:ext cx="5640388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701B7FC-A28B-434D-A840-EDBC5A218901}"/>
              </a:ext>
            </a:extLst>
          </p:cNvPr>
          <p:cNvSpPr txBox="1"/>
          <p:nvPr/>
        </p:nvSpPr>
        <p:spPr>
          <a:xfrm>
            <a:off x="-404734" y="17838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Noto Sans Regular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F27C2F4-829B-EA44-B767-D43FB79F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7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ADCC2B-E8A5-E847-A524-3A6FF4BE1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5" y="401638"/>
            <a:ext cx="11585575" cy="1166812"/>
          </a:xfrm>
        </p:spPr>
        <p:txBody>
          <a:bodyPr wrap="none">
            <a:noAutofit/>
          </a:bodyPr>
          <a:lstStyle/>
          <a:p>
            <a:r>
              <a:rPr lang="en-US" spc="-350" dirty="0" err="1" smtClean="0">
                <a:solidFill>
                  <a:schemeClr val="tx1"/>
                </a:solidFill>
              </a:rPr>
              <a:t>Holo</a:t>
            </a:r>
            <a:r>
              <a:rPr lang="en-US" spc="-350" dirty="0" smtClean="0">
                <a:solidFill>
                  <a:schemeClr val="tx1"/>
                </a:solidFill>
              </a:rPr>
              <a:t>-presence</a:t>
            </a:r>
            <a:r>
              <a:rPr lang="en-US" spc="-350" dirty="0" smtClean="0"/>
              <a:t/>
            </a:r>
            <a:br>
              <a:rPr lang="en-US" spc="-350" dirty="0" smtClean="0"/>
            </a:br>
            <a:r>
              <a:rPr lang="en-US" sz="2200" spc="-150" dirty="0" smtClean="0">
                <a:solidFill>
                  <a:schemeClr val="accent3">
                    <a:lumMod val="75000"/>
                  </a:schemeClr>
                </a:solidFill>
              </a:rPr>
              <a:t>Holographic </a:t>
            </a:r>
            <a:r>
              <a:rPr lang="en-US" sz="2200" spc="-150" dirty="0">
                <a:solidFill>
                  <a:schemeClr val="accent3">
                    <a:lumMod val="75000"/>
                  </a:schemeClr>
                </a:solidFill>
              </a:rPr>
              <a:t>Communication Use case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5C75B5ED-341A-654A-AA6B-18EA5E5E8C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64312" y="1862138"/>
            <a:ext cx="6172201" cy="5040312"/>
          </a:xfrm>
        </p:spPr>
        <p:txBody>
          <a:bodyPr>
            <a:normAutofit/>
          </a:bodyPr>
          <a:lstStyle/>
          <a:p>
            <a:pPr marL="15973" algn="r">
              <a:spcBef>
                <a:spcPts val="119"/>
              </a:spcBef>
            </a:pPr>
            <a:endParaRPr lang="en-US" sz="3600" dirty="0" smtClean="0"/>
          </a:p>
          <a:p>
            <a:pPr marL="15973" algn="r">
              <a:spcBef>
                <a:spcPts val="119"/>
              </a:spcBef>
            </a:pPr>
            <a:endParaRPr lang="en-US" sz="3600" dirty="0"/>
          </a:p>
          <a:p>
            <a:pPr marL="15973" algn="r">
              <a:spcBef>
                <a:spcPts val="119"/>
              </a:spcBef>
            </a:pPr>
            <a:r>
              <a:rPr lang="en-US" sz="3600" dirty="0" smtClean="0"/>
              <a:t>Telepresence </a:t>
            </a:r>
            <a:r>
              <a:rPr lang="en-US" sz="3600" dirty="0"/>
              <a:t>using Hologram. </a:t>
            </a:r>
            <a:endParaRPr lang="en-US" sz="3600" dirty="0" smtClean="0"/>
          </a:p>
          <a:p>
            <a:pPr marL="15973" algn="r">
              <a:spcBef>
                <a:spcPts val="119"/>
              </a:spcBef>
            </a:pPr>
            <a:endParaRPr lang="en-US" sz="2800" dirty="0" smtClean="0"/>
          </a:p>
          <a:p>
            <a:pPr marL="15973" algn="r">
              <a:spcBef>
                <a:spcPts val="119"/>
              </a:spcBef>
            </a:pPr>
            <a:r>
              <a:rPr lang="en-US" sz="2800" dirty="0" smtClean="0"/>
              <a:t>It </a:t>
            </a:r>
            <a:r>
              <a:rPr lang="en-US" sz="2800" dirty="0"/>
              <a:t>is the only digital object in the </a:t>
            </a:r>
            <a:r>
              <a:rPr lang="en-US" sz="2800" dirty="0" smtClean="0"/>
              <a:t>scene, </a:t>
            </a:r>
            <a:endParaRPr lang="en-US" sz="3600" dirty="0" smtClean="0"/>
          </a:p>
          <a:p>
            <a:pPr marL="15973" algn="r">
              <a:spcBef>
                <a:spcPts val="119"/>
              </a:spcBef>
            </a:pPr>
            <a:r>
              <a:rPr lang="en-US" sz="2800" dirty="0"/>
              <a:t>r</a:t>
            </a:r>
            <a:r>
              <a:rPr lang="en-US" sz="2800" dirty="0" smtClean="0"/>
              <a:t>emaining </a:t>
            </a:r>
            <a:r>
              <a:rPr lang="en-US" sz="2800" dirty="0"/>
              <a:t>entities are real</a:t>
            </a:r>
            <a:r>
              <a:rPr lang="en-US" sz="2800" dirty="0" smtClean="0"/>
              <a:t>.</a:t>
            </a:r>
          </a:p>
          <a:p>
            <a:pPr marL="15973" algn="r">
              <a:spcBef>
                <a:spcPts val="119"/>
              </a:spcBef>
            </a:pPr>
            <a:endParaRPr lang="en-US" sz="2800" dirty="0"/>
          </a:p>
          <a:p>
            <a:pPr marL="15973" algn="r">
              <a:spcBef>
                <a:spcPts val="119"/>
              </a:spcBef>
            </a:pPr>
            <a:r>
              <a:rPr lang="en-US" sz="2800" dirty="0" smtClean="0"/>
              <a:t>Ideally, Alice has respective setup.</a:t>
            </a:r>
          </a:p>
          <a:p>
            <a:pPr marL="15973" algn="r">
              <a:spcBef>
                <a:spcPts val="119"/>
              </a:spcBef>
            </a:pPr>
            <a:endParaRPr lang="en-US" sz="2800" dirty="0"/>
          </a:p>
          <a:p>
            <a:pPr marL="15973" algn="r">
              <a:spcBef>
                <a:spcPts val="119"/>
              </a:spcBef>
            </a:pPr>
            <a:endParaRPr lang="en-US" sz="2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1CC11C6B-8803-6244-9BD9-9E488B2B6519}"/>
              </a:ext>
            </a:extLst>
          </p:cNvPr>
          <p:cNvGrpSpPr/>
          <p:nvPr/>
        </p:nvGrpSpPr>
        <p:grpSpPr>
          <a:xfrm>
            <a:off x="7097712" y="1622839"/>
            <a:ext cx="6001496" cy="936211"/>
            <a:chOff x="6736604" y="1263650"/>
            <a:chExt cx="6001496" cy="936211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xmlns="" id="{09BEF72B-F2A4-3B42-A96E-5C9DEE7A762F}"/>
                </a:ext>
              </a:extLst>
            </p:cNvPr>
            <p:cNvSpPr/>
            <p:nvPr/>
          </p:nvSpPr>
          <p:spPr>
            <a:xfrm>
              <a:off x="6736604" y="1263650"/>
              <a:ext cx="6001496" cy="93621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Use-case: </a:t>
              </a:r>
              <a:r>
                <a:rPr lang="en-US" sz="2000" smtClean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Digital Actor Single </a:t>
              </a:r>
              <a:r>
                <a:rPr lang="en-US" sz="2000" dirty="0" smtClean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point cloud holographic object in a real scene</a:t>
              </a:r>
              <a:endParaRPr lang="en-US" sz="3200" dirty="0">
                <a:solidFill>
                  <a:srgbClr val="7F6E7F"/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A1180A7A-7447-A244-AF7A-58C125A08E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12" y="1284288"/>
              <a:ext cx="5640388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D38FDCE-2634-CC4E-B195-273E5252D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53C6BA5-0D0E-234D-A145-E29B2BB80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12" y="2102508"/>
            <a:ext cx="4151588" cy="4549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3105077-AFDE-634B-AA21-FDB41D5ECB0C}"/>
              </a:ext>
            </a:extLst>
          </p:cNvPr>
          <p:cNvSpPr txBox="1"/>
          <p:nvPr/>
        </p:nvSpPr>
        <p:spPr>
          <a:xfrm>
            <a:off x="4468328" y="3549650"/>
            <a:ext cx="2248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oto Sans Regular" charset="0"/>
                <a:ea typeface="Noto Sans Regular" charset="0"/>
                <a:cs typeface="Noto Sans Regular" charset="0"/>
              </a:rPr>
              <a:t>Meeting room view + Alice’s hologram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9943BB2-2A7C-B84A-A866-C008C7E917C8}"/>
              </a:ext>
            </a:extLst>
          </p:cNvPr>
          <p:cNvSpPr txBox="1"/>
          <p:nvPr/>
        </p:nvSpPr>
        <p:spPr>
          <a:xfrm>
            <a:off x="4504113" y="4808319"/>
            <a:ext cx="2822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oto Sans Regular" charset="0"/>
                <a:ea typeface="Noto Sans Regular" charset="0"/>
                <a:cs typeface="Noto Sans Regular" charset="0"/>
              </a:rPr>
              <a:t>Alice’s view with Meeting room as hologram</a:t>
            </a:r>
          </a:p>
        </p:txBody>
      </p:sp>
    </p:spTree>
    <p:extLst>
      <p:ext uri="{BB962C8B-B14F-4D97-AF65-F5344CB8AC3E}">
        <p14:creationId xmlns:p14="http://schemas.microsoft.com/office/powerpoint/2010/main" val="4291865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3BF3690-0E51-4C4E-8026-0978BBE785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530" y="1879626"/>
            <a:ext cx="7433382" cy="50307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4B9B1103-3C29-FF4B-A40B-AC52C7177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112" y="120650"/>
            <a:ext cx="11585575" cy="1460500"/>
          </a:xfrm>
        </p:spPr>
        <p:txBody>
          <a:bodyPr/>
          <a:lstStyle/>
          <a:p>
            <a:r>
              <a:rPr lang="en-US" spc="-350" dirty="0">
                <a:solidFill>
                  <a:schemeClr val="tx1"/>
                </a:solidFill>
              </a:rPr>
              <a:t>Holographic Media Engine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06EA45F-5951-AD41-8CFC-76E441240E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402513" y="1644650"/>
            <a:ext cx="5829204" cy="5040312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endParaRPr lang="en-US" sz="2800" dirty="0" smtClean="0"/>
          </a:p>
          <a:p>
            <a:r>
              <a:rPr lang="en-US" sz="2400" dirty="0" smtClean="0"/>
              <a:t>Still (single frame)</a:t>
            </a:r>
          </a:p>
          <a:p>
            <a:r>
              <a:rPr lang="en-US" sz="2400" dirty="0" smtClean="0"/>
              <a:t>Holographic </a:t>
            </a:r>
            <a:r>
              <a:rPr lang="en-US" sz="2400" dirty="0"/>
              <a:t>datasets comprise of giga (or tera) bytes of uncompressed data.</a:t>
            </a:r>
          </a:p>
          <a:p>
            <a:endParaRPr lang="en-US" sz="2800" dirty="0"/>
          </a:p>
          <a:p>
            <a:r>
              <a:rPr lang="en-US" sz="2400" dirty="0"/>
              <a:t>Computation times for codecs can be restrictively high (~50ms</a:t>
            </a:r>
            <a:r>
              <a:rPr lang="en-US" sz="2400" dirty="0" smtClean="0"/>
              <a:t>)</a:t>
            </a:r>
          </a:p>
          <a:p>
            <a:endParaRPr lang="en-US" sz="2800" dirty="0"/>
          </a:p>
          <a:p>
            <a:r>
              <a:rPr lang="en-US" sz="2000" i="1" dirty="0" smtClean="0"/>
              <a:t>Compression schemes known to improve with adoption, but no good predictions for “final” rates.</a:t>
            </a:r>
            <a:endParaRPr lang="en-US" sz="20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6D92E90-7363-9045-9C25-045D9CC3B0E3}"/>
              </a:ext>
            </a:extLst>
          </p:cNvPr>
          <p:cNvSpPr txBox="1"/>
          <p:nvPr/>
        </p:nvSpPr>
        <p:spPr>
          <a:xfrm>
            <a:off x="368263" y="1510293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Regular" charset="0"/>
              </a:rPr>
              <a:t>**800K points = 1000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Regular" charset="0"/>
              </a:rPr>
              <a:t>Mbps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Regular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F594901-D188-044B-BEB7-B024FC6B26E7}"/>
              </a:ext>
            </a:extLst>
          </p:cNvPr>
          <p:cNvSpPr txBox="1"/>
          <p:nvPr/>
        </p:nvSpPr>
        <p:spPr>
          <a:xfrm>
            <a:off x="444922" y="1767834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Regular" charset="0"/>
              </a:rPr>
              <a:t>*Raw LF: 500 GB/s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63F825-2946-E445-8325-6D6BA7EBD74F}"/>
              </a:ext>
            </a:extLst>
          </p:cNvPr>
          <p:cNvSpPr txBox="1"/>
          <p:nvPr/>
        </p:nvSpPr>
        <p:spPr>
          <a:xfrm>
            <a:off x="6730750" y="6673850"/>
            <a:ext cx="666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Noto Sans Regular" charset="0"/>
              </a:rPr>
              <a:t>source:  *</a:t>
            </a:r>
            <a:r>
              <a:rPr lang="en-US" sz="900" dirty="0">
                <a:latin typeface="Noto Sans Regular" charset="0"/>
                <a:hlinkClick r:id="rId3"/>
              </a:rPr>
              <a:t>https://mpeg.chiariglione.org/sites/default/files/events/08_KARAFIN_LightFieldLab_MPEGWorkshopLB_v01.pdf</a:t>
            </a:r>
            <a:endParaRPr lang="en-US" sz="900" dirty="0">
              <a:latin typeface="Noto Sans Regular" charset="0"/>
            </a:endParaRPr>
          </a:p>
          <a:p>
            <a:r>
              <a:rPr lang="en-US" sz="900" dirty="0">
                <a:latin typeface="Noto Sans Regular" charset="0"/>
                <a:hlinkClick r:id="rId4" invalidUrl="https://mpeg.chiariglione.org/sites/default/files/events/05_MP20 PPC Preda 2017.pdf"/>
              </a:rPr>
              <a:t>**https://mpeg.chiariglione.org/sites/default/files/events/05_MP20%20PPC%20Preda%202017.pdf</a:t>
            </a:r>
            <a:endParaRPr lang="en-US" sz="900" dirty="0">
              <a:latin typeface="Noto Sans Regular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CF88A66-93C7-9F44-99E7-CA3A40A04E79}"/>
              </a:ext>
            </a:extLst>
          </p:cNvPr>
          <p:cNvSpPr txBox="1"/>
          <p:nvPr/>
        </p:nvSpPr>
        <p:spPr>
          <a:xfrm>
            <a:off x="2851186" y="3642464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Regular" charset="0"/>
              </a:rPr>
              <a:t>*Hybrid : 300 MB/s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889A940-03B1-CD48-989E-53A1B1E6A8A4}"/>
              </a:ext>
            </a:extLst>
          </p:cNvPr>
          <p:cNvSpPr txBox="1"/>
          <p:nvPr/>
        </p:nvSpPr>
        <p:spPr>
          <a:xfrm>
            <a:off x="2845028" y="3940077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Regular" charset="0"/>
              </a:rPr>
              <a:t>*2D LF : 30 MB/s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862631BF-091E-9F45-9E0B-8C790BBA28D2}"/>
              </a:ext>
            </a:extLst>
          </p:cNvPr>
          <p:cNvGrpSpPr/>
          <p:nvPr/>
        </p:nvGrpSpPr>
        <p:grpSpPr>
          <a:xfrm>
            <a:off x="7230220" y="1622839"/>
            <a:ext cx="5963492" cy="936211"/>
            <a:chOff x="6869112" y="1263650"/>
            <a:chExt cx="5963492" cy="93621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xmlns="" id="{99C36B28-D8F6-EA4E-AD4C-3F27F1DD7BFA}"/>
                </a:ext>
              </a:extLst>
            </p:cNvPr>
            <p:cNvSpPr/>
            <p:nvPr/>
          </p:nvSpPr>
          <p:spPr>
            <a:xfrm>
              <a:off x="6869112" y="1263650"/>
              <a:ext cx="5963492" cy="93621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Evolution of Holograms</a:t>
              </a:r>
            </a:p>
            <a:p>
              <a:pPr algn="ctr"/>
              <a:r>
                <a:rPr lang="en-US" sz="2000" dirty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from Diffraction patterns to Light field models. 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7A0F2B67-0E41-AF4F-8238-0AF3BD43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12" y="1284288"/>
              <a:ext cx="5640388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AAE8AC4B-A387-AE4D-88C5-8EFA24E5ED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17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26CE64-3ADD-0B49-8958-C036A5BD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30" spc="-350" dirty="0">
                <a:solidFill>
                  <a:schemeClr val="tx1"/>
                </a:solidFill>
              </a:rPr>
              <a:t>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F1CB32-52F6-5947-831C-11AFAB4924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23101" y="1862138"/>
            <a:ext cx="6094411" cy="5040312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400" dirty="0"/>
          </a:p>
          <a:p>
            <a:r>
              <a:rPr lang="en-US" sz="2400" dirty="0"/>
              <a:t>Trade offs between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/>
              <a:t>How much can we transmit?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/>
              <a:t>The resolution or quality?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/>
              <a:t>How much </a:t>
            </a:r>
            <a:r>
              <a:rPr lang="en-US" sz="2400" dirty="0" smtClean="0"/>
              <a:t>latency is </a:t>
            </a:r>
            <a:r>
              <a:rPr lang="en-US" sz="2400" dirty="0"/>
              <a:t>acceptable?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But there’s a limit:</a:t>
            </a:r>
          </a:p>
          <a:p>
            <a:pPr marL="457200" indent="-457200">
              <a:buAutoNum type="arabicPeriod"/>
            </a:pPr>
            <a:r>
              <a:rPr lang="en-US" sz="2400" dirty="0"/>
              <a:t>Throughput is not exactly bandwidth.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E2E Latency &gt; network propagation delay</a:t>
            </a:r>
            <a:r>
              <a:rPr lang="en-US" sz="2400" dirty="0"/>
              <a:t>.</a:t>
            </a:r>
            <a:endParaRPr lang="en-US" sz="2000" dirty="0"/>
          </a:p>
        </p:txBody>
      </p:sp>
      <p:sp>
        <p:nvSpPr>
          <p:cNvPr id="4" name="Node-5">
            <a:extLst>
              <a:ext uri="{FF2B5EF4-FFF2-40B4-BE49-F238E27FC236}">
                <a16:creationId xmlns:a16="http://schemas.microsoft.com/office/drawing/2014/main" xmlns="" id="{5BAD492D-2721-1B49-BBC1-0F68EA34F34F}"/>
              </a:ext>
            </a:extLst>
          </p:cNvPr>
          <p:cNvSpPr/>
          <p:nvPr/>
        </p:nvSpPr>
        <p:spPr>
          <a:xfrm>
            <a:off x="2007357" y="5171137"/>
            <a:ext cx="302173" cy="302173"/>
          </a:xfrm>
          <a:prstGeom prst="flowChartConnector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3" dirty="0">
              <a:latin typeface="Noto Sans Regular" charset="0"/>
            </a:endParaRPr>
          </a:p>
        </p:txBody>
      </p:sp>
      <p:sp>
        <p:nvSpPr>
          <p:cNvPr id="5" name="Node-5">
            <a:extLst>
              <a:ext uri="{FF2B5EF4-FFF2-40B4-BE49-F238E27FC236}">
                <a16:creationId xmlns:a16="http://schemas.microsoft.com/office/drawing/2014/main" xmlns="" id="{C335F262-8E4D-1149-B575-99248ED6FFBF}"/>
              </a:ext>
            </a:extLst>
          </p:cNvPr>
          <p:cNvSpPr/>
          <p:nvPr/>
        </p:nvSpPr>
        <p:spPr>
          <a:xfrm>
            <a:off x="2586630" y="5197412"/>
            <a:ext cx="302173" cy="302173"/>
          </a:xfrm>
          <a:prstGeom prst="flowChartConnector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3" dirty="0">
              <a:latin typeface="Noto Sans Regular" charset="0"/>
            </a:endParaRPr>
          </a:p>
        </p:txBody>
      </p:sp>
      <p:sp>
        <p:nvSpPr>
          <p:cNvPr id="6" name="LatencyBar">
            <a:extLst>
              <a:ext uri="{FF2B5EF4-FFF2-40B4-BE49-F238E27FC236}">
                <a16:creationId xmlns:a16="http://schemas.microsoft.com/office/drawing/2014/main" xmlns="" id="{036B1BCB-3433-3442-AA5B-1F7E0A9F9DB0}"/>
              </a:ext>
            </a:extLst>
          </p:cNvPr>
          <p:cNvSpPr txBox="1">
            <a:spLocks/>
          </p:cNvSpPr>
          <p:nvPr/>
        </p:nvSpPr>
        <p:spPr>
          <a:xfrm>
            <a:off x="1444141" y="6096924"/>
            <a:ext cx="3753641" cy="925844"/>
          </a:xfrm>
          <a:prstGeom prst="rect">
            <a:avLst/>
          </a:prstGeom>
          <a:noFill/>
          <a:ln cap="rnd">
            <a:noFill/>
            <a:round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100724" tIns="50362" rIns="100724" bIns="50362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4000" dirty="0">
                <a:solidFill>
                  <a:schemeClr val="accent1"/>
                </a:solidFill>
                <a:latin typeface="Noto Sans Regular" charset="0"/>
                <a:ea typeface="Noto Sans Regular" charset="0"/>
                <a:cs typeface="Noto Sans Regular" charset="0"/>
              </a:rPr>
              <a:t>LATENCY</a:t>
            </a:r>
            <a:endParaRPr lang="en-US" sz="4406" dirty="0">
              <a:solidFill>
                <a:schemeClr val="accent1"/>
              </a:solidFill>
              <a:latin typeface="Noto Sans Regular" charset="0"/>
              <a:ea typeface="Noto Sans Regular" charset="0"/>
              <a:cs typeface="Noto Sans Regular" charset="0"/>
            </a:endParaRPr>
          </a:p>
          <a:p>
            <a:pPr algn="ctr">
              <a:lnSpc>
                <a:spcPct val="80000"/>
              </a:lnSpc>
            </a:pPr>
            <a:r>
              <a:rPr lang="en-US" sz="2644" dirty="0">
                <a:solidFill>
                  <a:schemeClr val="tx2"/>
                </a:solidFill>
                <a:latin typeface="Noto Sans Regular" charset="0"/>
                <a:ea typeface="Noto Sans Regular" charset="0"/>
                <a:cs typeface="Noto Sans Regular" charset="0"/>
              </a:rPr>
              <a:t>Shorter the Better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xmlns="" id="{D5A06F1F-41B9-2741-A02D-CD9058EBF96D}"/>
              </a:ext>
            </a:extLst>
          </p:cNvPr>
          <p:cNvSpPr/>
          <p:nvPr/>
        </p:nvSpPr>
        <p:spPr bwMode="auto">
          <a:xfrm rot="5400000">
            <a:off x="3218101" y="1562550"/>
            <a:ext cx="205723" cy="2044096"/>
          </a:xfrm>
          <a:prstGeom prst="can">
            <a:avLst>
              <a:gd name="adj" fmla="val 39595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08" tIns="50353" rIns="100708" bIns="5035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6699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62" dirty="0">
              <a:latin typeface="Noto Sans Regular" charset="0"/>
              <a:ea typeface="Noto Sans Regular" charset="0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xmlns="" id="{6108DF71-CF0E-F049-A1E3-DE185C208881}"/>
              </a:ext>
            </a:extLst>
          </p:cNvPr>
          <p:cNvSpPr/>
          <p:nvPr/>
        </p:nvSpPr>
        <p:spPr bwMode="auto">
          <a:xfrm rot="5400000">
            <a:off x="2947527" y="1552907"/>
            <a:ext cx="746870" cy="2044096"/>
          </a:xfrm>
          <a:prstGeom prst="can">
            <a:avLst>
              <a:gd name="adj" fmla="val 39595"/>
            </a:avLst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08" tIns="50353" rIns="100708" bIns="5035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6699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62" dirty="0">
              <a:latin typeface="Noto Sans Regular" charset="0"/>
              <a:ea typeface="Noto Sans Regular" charset="0"/>
            </a:endParaRPr>
          </a:p>
        </p:txBody>
      </p:sp>
      <p:sp>
        <p:nvSpPr>
          <p:cNvPr id="9" name="Node-5">
            <a:extLst>
              <a:ext uri="{FF2B5EF4-FFF2-40B4-BE49-F238E27FC236}">
                <a16:creationId xmlns:a16="http://schemas.microsoft.com/office/drawing/2014/main" xmlns="" id="{6E08ADBC-D1A1-3C45-A4F9-A3BB57621446}"/>
              </a:ext>
            </a:extLst>
          </p:cNvPr>
          <p:cNvSpPr/>
          <p:nvPr/>
        </p:nvSpPr>
        <p:spPr>
          <a:xfrm>
            <a:off x="1996741" y="5171137"/>
            <a:ext cx="302173" cy="302173"/>
          </a:xfrm>
          <a:prstGeom prst="flowChartConnector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3" dirty="0">
              <a:latin typeface="Noto Sans Regular" charset="0"/>
            </a:endParaRPr>
          </a:p>
        </p:txBody>
      </p:sp>
      <p:sp>
        <p:nvSpPr>
          <p:cNvPr id="10" name="Node-5">
            <a:extLst>
              <a:ext uri="{FF2B5EF4-FFF2-40B4-BE49-F238E27FC236}">
                <a16:creationId xmlns:a16="http://schemas.microsoft.com/office/drawing/2014/main" xmlns="" id="{DDB5EB21-1128-0A4C-8724-32DF3DA90CC1}"/>
              </a:ext>
            </a:extLst>
          </p:cNvPr>
          <p:cNvSpPr/>
          <p:nvPr/>
        </p:nvSpPr>
        <p:spPr>
          <a:xfrm>
            <a:off x="4344059" y="5171137"/>
            <a:ext cx="302173" cy="302173"/>
          </a:xfrm>
          <a:prstGeom prst="flowChartConnector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3" dirty="0">
              <a:latin typeface="Noto Sans Regular" charset="0"/>
            </a:endParaRPr>
          </a:p>
        </p:txBody>
      </p:sp>
      <p:sp>
        <p:nvSpPr>
          <p:cNvPr id="11" name="Throughput">
            <a:extLst>
              <a:ext uri="{FF2B5EF4-FFF2-40B4-BE49-F238E27FC236}">
                <a16:creationId xmlns:a16="http://schemas.microsoft.com/office/drawing/2014/main" xmlns="" id="{C5BE5C43-4AAA-F44D-BC3D-406270623255}"/>
              </a:ext>
            </a:extLst>
          </p:cNvPr>
          <p:cNvSpPr txBox="1">
            <a:spLocks/>
          </p:cNvSpPr>
          <p:nvPr/>
        </p:nvSpPr>
        <p:spPr>
          <a:xfrm>
            <a:off x="780481" y="3209344"/>
            <a:ext cx="5054185" cy="925844"/>
          </a:xfrm>
          <a:prstGeom prst="rect">
            <a:avLst/>
          </a:prstGeom>
          <a:noFill/>
          <a:ln cap="rnd">
            <a:noFill/>
            <a:round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100724" tIns="50362" rIns="100724" bIns="50362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4000" dirty="0">
                <a:solidFill>
                  <a:schemeClr val="accent1"/>
                </a:solidFill>
                <a:latin typeface="Noto Sans Regular" charset="0"/>
                <a:ea typeface="Noto Sans Regular" charset="0"/>
                <a:cs typeface="Noto Sans Regular" charset="0"/>
              </a:rPr>
              <a:t>THROUGHPUT</a:t>
            </a:r>
            <a:endParaRPr lang="en-US" sz="4406" dirty="0">
              <a:solidFill>
                <a:schemeClr val="accent1"/>
              </a:solidFill>
              <a:latin typeface="Noto Sans Regular" charset="0"/>
              <a:ea typeface="Noto Sans Regular" charset="0"/>
              <a:cs typeface="Noto Sans Regular" charset="0"/>
            </a:endParaRPr>
          </a:p>
          <a:p>
            <a:pPr algn="ctr">
              <a:lnSpc>
                <a:spcPct val="80000"/>
              </a:lnSpc>
            </a:pPr>
            <a:r>
              <a:rPr lang="en-US" sz="2644" dirty="0">
                <a:solidFill>
                  <a:schemeClr val="tx2"/>
                </a:solidFill>
                <a:latin typeface="Noto Sans Regular" charset="0"/>
                <a:ea typeface="Noto Sans Regular" charset="0"/>
                <a:cs typeface="Noto Sans Regular" charset="0"/>
              </a:rPr>
              <a:t>Higher the Better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E2F66BFF-3C68-C94F-B39A-AB6BE24D2EF4}"/>
              </a:ext>
            </a:extLst>
          </p:cNvPr>
          <p:cNvCxnSpPr>
            <a:cxnSpLocks/>
          </p:cNvCxnSpPr>
          <p:nvPr/>
        </p:nvCxnSpPr>
        <p:spPr>
          <a:xfrm flipH="1">
            <a:off x="7187717" y="1644650"/>
            <a:ext cx="5701196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D6440600-AE20-C045-936E-D82325A8F14A}"/>
              </a:ext>
            </a:extLst>
          </p:cNvPr>
          <p:cNvSpPr/>
          <p:nvPr/>
        </p:nvSpPr>
        <p:spPr>
          <a:xfrm>
            <a:off x="7230220" y="1622839"/>
            <a:ext cx="5640388" cy="13176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7F6E7F"/>
                </a:solidFill>
                <a:latin typeface="Noto Sans Regular" charset="0"/>
                <a:ea typeface="Noto Sans Regular" charset="0"/>
                <a:cs typeface="Noto Sans Regular" charset="0"/>
              </a:rPr>
              <a:t>Traditional Networking </a:t>
            </a:r>
          </a:p>
          <a:p>
            <a:pPr algn="ctr"/>
            <a:r>
              <a:rPr lang="en-US" sz="2000" dirty="0">
                <a:solidFill>
                  <a:srgbClr val="7F6E7F"/>
                </a:solidFill>
                <a:latin typeface="Noto Sans Regular" charset="0"/>
                <a:ea typeface="Noto Sans Regular" charset="0"/>
                <a:cs typeface="Noto Sans Regular" charset="0"/>
              </a:rPr>
              <a:t>With end to end intelligence in order to support holographic streams. 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F0E80BD-75BA-164D-A109-9023C8FAAF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5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0891E-7 -1.68067E-6 L 0.17384 -1.68067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8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7866E-6 -1.68067E-6 L 0.04491 -1.68067E-6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5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7885E-6 -1.68067E-6 L -0.0449 -1.68067E-6 " pathEditMode="relative" rAng="0" ptsTypes="AA">
                                      <p:cBhvr>
                                        <p:cTn id="3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176E-6 -0.00357 L 0.08651 -0.00357 " pathEditMode="relative" rAng="0" ptsTypes="AA">
                                      <p:cBhvr>
                                        <p:cTn id="3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5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6" grpId="0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13" y="44450"/>
            <a:ext cx="11888788" cy="1460500"/>
          </a:xfrm>
        </p:spPr>
        <p:txBody>
          <a:bodyPr>
            <a:normAutofit/>
          </a:bodyPr>
          <a:lstStyle/>
          <a:p>
            <a:r>
              <a:rPr lang="en-US" sz="4800" spc="-350" dirty="0" smtClean="0">
                <a:solidFill>
                  <a:schemeClr val="tx1"/>
                </a:solidFill>
              </a:rPr>
              <a:t>(Beyond) Internet Capabilities Today</a:t>
            </a:r>
            <a:endParaRPr lang="en-US" sz="4800" spc="-350" dirty="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392D2CC7-1D3E-C54A-A262-692D434F243A}"/>
              </a:ext>
            </a:extLst>
          </p:cNvPr>
          <p:cNvGrpSpPr/>
          <p:nvPr/>
        </p:nvGrpSpPr>
        <p:grpSpPr>
          <a:xfrm>
            <a:off x="7247973" y="2565977"/>
            <a:ext cx="253443" cy="979564"/>
            <a:chOff x="6879211" y="714086"/>
            <a:chExt cx="253443" cy="97956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9211" y="1088729"/>
              <a:ext cx="210581" cy="193273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91569" y="714086"/>
              <a:ext cx="210581" cy="19327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22073" y="1500377"/>
              <a:ext cx="210581" cy="193273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8118BDB-57AC-4263-BFF4-CD4D8DDA3F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50" y="2431065"/>
            <a:ext cx="2857112" cy="1575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18E2FD3-1FB7-4EEC-9C2B-3CBF9FD5E5A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7221" y="5463311"/>
            <a:ext cx="2966891" cy="159153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2993B32-BE43-41A3-A158-4D3EFD4FF84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910" y="2408281"/>
            <a:ext cx="2981543" cy="1681166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1077912" y="2025650"/>
            <a:ext cx="2558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oto Sans Regular" charset="0"/>
              </a:rPr>
              <a:t>Internet</a:t>
            </a:r>
            <a:r>
              <a:rPr lang="en-US" sz="1983" dirty="0" smtClean="0">
                <a:latin typeface="Noto Sans Regular" charset="0"/>
              </a:rPr>
              <a:t>: Best </a:t>
            </a:r>
            <a:r>
              <a:rPr lang="en-US" sz="1983" dirty="0">
                <a:latin typeface="Noto Sans Regular" charset="0"/>
              </a:rPr>
              <a:t>Effort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97312" y="1644650"/>
            <a:ext cx="2810385" cy="702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3" dirty="0">
                <a:latin typeface="Noto Sans Regular" charset="0"/>
              </a:rPr>
              <a:t>Traffic </a:t>
            </a:r>
            <a:r>
              <a:rPr lang="en-US" sz="1983" dirty="0" smtClean="0">
                <a:latin typeface="Noto Sans Regular" charset="0"/>
              </a:rPr>
              <a:t>Engineering ==</a:t>
            </a:r>
          </a:p>
          <a:p>
            <a:r>
              <a:rPr lang="en-US" sz="1983" dirty="0" smtClean="0">
                <a:latin typeface="Noto Sans Regular" charset="0"/>
              </a:rPr>
              <a:t>Capacity Engineering</a:t>
            </a:r>
            <a:endParaRPr lang="en-US" sz="1983" dirty="0">
              <a:latin typeface="Noto Sans Regular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616BCEAA-ACB5-2F48-A189-C8A1F5F6B8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7</a:t>
            </a:fld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xmlns="" id="{F29CC3FE-F5D9-9341-AA84-917A66343BFA}"/>
              </a:ext>
            </a:extLst>
          </p:cNvPr>
          <p:cNvSpPr/>
          <p:nvPr/>
        </p:nvSpPr>
        <p:spPr>
          <a:xfrm>
            <a:off x="7501416" y="2536826"/>
            <a:ext cx="5225667" cy="13176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Regular" charset="0"/>
                <a:ea typeface="Noto Sans Regular" charset="0"/>
                <a:cs typeface="Noto Sans Regular" charset="0"/>
              </a:rPr>
              <a:t>“Best Effort” Per-Hop Behavior (PHB)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Noto Sans Regular" charset="0"/>
              <a:ea typeface="Noto Sans Regular" charset="0"/>
              <a:cs typeface="Noto Sans Regular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Regular" charset="0"/>
                <a:ea typeface="Noto Sans Regular" charset="0"/>
                <a:cs typeface="Noto Sans Regular" charset="0"/>
              </a:rPr>
              <a:t> ECN / AQM (maybe)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Regular" charset="0"/>
                <a:ea typeface="Noto Sans Regular" charset="0"/>
                <a:cs typeface="Noto Sans Regular" charset="0"/>
              </a:rPr>
              <a:t>“Shortest Path” routing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Noto Sans Regular" charset="0"/>
              <a:ea typeface="Noto Sans Regular" charset="0"/>
              <a:cs typeface="Noto Sans Regular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Noto Sans Regular" charset="0"/>
              <a:ea typeface="Noto Sans Regular" charset="0"/>
              <a:cs typeface="Noto Sans Regular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3639FC79-C31D-974C-A3E9-FADFA913EE2D}"/>
              </a:ext>
            </a:extLst>
          </p:cNvPr>
          <p:cNvCxnSpPr>
            <a:cxnSpLocks/>
          </p:cNvCxnSpPr>
          <p:nvPr/>
        </p:nvCxnSpPr>
        <p:spPr>
          <a:xfrm flipH="1">
            <a:off x="7267785" y="1263650"/>
            <a:ext cx="5640388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9A2A53A2-A91B-4345-A015-FA6BA31953F9}"/>
              </a:ext>
            </a:extLst>
          </p:cNvPr>
          <p:cNvGrpSpPr/>
          <p:nvPr/>
        </p:nvGrpSpPr>
        <p:grpSpPr>
          <a:xfrm>
            <a:off x="7374695" y="4098992"/>
            <a:ext cx="5590417" cy="1355658"/>
            <a:chOff x="7355842" y="2369712"/>
            <a:chExt cx="5823436" cy="1355658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xmlns="" id="{B19CE066-9DC6-CE4C-9C88-655B77A8249F}"/>
                </a:ext>
              </a:extLst>
            </p:cNvPr>
            <p:cNvSpPr/>
            <p:nvPr/>
          </p:nvSpPr>
          <p:spPr>
            <a:xfrm>
              <a:off x="7538890" y="2369712"/>
              <a:ext cx="5640388" cy="131762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Throughput </a:t>
              </a: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/ Priority Guarantees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Latency </a:t>
              </a: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Guarantee (path/queuing)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  <a:p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No-Loss guarantees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  <a:p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Jitter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</p:txBody>
        </p:sp>
        <p:pic>
          <p:nvPicPr>
            <p:cNvPr id="46" name="Graphic 17" descr="Close">
              <a:extLst>
                <a:ext uri="{FF2B5EF4-FFF2-40B4-BE49-F238E27FC236}">
                  <a16:creationId xmlns:a16="http://schemas.microsoft.com/office/drawing/2014/main" xmlns="" id="{DAA742C6-C3EA-7741-8F7E-9BC9B985F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7385742" y="2760243"/>
              <a:ext cx="187208" cy="187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raphic 17" descr="Close">
              <a:extLst>
                <a:ext uri="{FF2B5EF4-FFF2-40B4-BE49-F238E27FC236}">
                  <a16:creationId xmlns:a16="http://schemas.microsoft.com/office/drawing/2014/main" xmlns="" id="{16AC6242-74F9-994A-BA10-FC3FD9AD0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7355842" y="2370790"/>
              <a:ext cx="187208" cy="187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raphic 17" descr="Close">
              <a:extLst>
                <a:ext uri="{FF2B5EF4-FFF2-40B4-BE49-F238E27FC236}">
                  <a16:creationId xmlns:a16="http://schemas.microsoft.com/office/drawing/2014/main" xmlns="" id="{B0416891-05EA-0946-8CF8-CA1CDDB87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7378098" y="3538162"/>
              <a:ext cx="187208" cy="187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raphic 17" descr="Close">
              <a:extLst>
                <a:ext uri="{FF2B5EF4-FFF2-40B4-BE49-F238E27FC236}">
                  <a16:creationId xmlns:a16="http://schemas.microsoft.com/office/drawing/2014/main" xmlns="" id="{2934D86F-5643-1746-95D5-9E933D5CC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7378098" y="3106122"/>
              <a:ext cx="187208" cy="1872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2CB51227-598A-FC4D-B882-4C5149E0348E}"/>
              </a:ext>
            </a:extLst>
          </p:cNvPr>
          <p:cNvSpPr/>
          <p:nvPr/>
        </p:nvSpPr>
        <p:spPr>
          <a:xfrm>
            <a:off x="7250112" y="1416050"/>
            <a:ext cx="5640388" cy="5523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7F6E7F"/>
                </a:solidFill>
                <a:latin typeface="Noto Sans Regular" charset="0"/>
                <a:ea typeface="Noto Sans Regular" charset="0"/>
                <a:cs typeface="Noto Sans Regular" charset="0"/>
              </a:rPr>
              <a:t>Available </a:t>
            </a:r>
            <a:r>
              <a:rPr lang="en-US" sz="2000" dirty="0" smtClean="0">
                <a:solidFill>
                  <a:srgbClr val="7F6E7F"/>
                </a:solidFill>
                <a:latin typeface="Noto Sans Regular" charset="0"/>
                <a:ea typeface="Noto Sans Regular" charset="0"/>
                <a:cs typeface="Noto Sans Regular" charset="0"/>
              </a:rPr>
              <a:t>Services Internet</a:t>
            </a:r>
          </a:p>
          <a:p>
            <a:pPr algn="ctr"/>
            <a:r>
              <a:rPr lang="en-US" sz="2000" dirty="0" smtClean="0">
                <a:solidFill>
                  <a:srgbClr val="7F6E7F"/>
                </a:solidFill>
                <a:latin typeface="Noto Sans Regular" charset="0"/>
                <a:ea typeface="Noto Sans Regular" charset="0"/>
                <a:cs typeface="Noto Sans Regular" charset="0"/>
              </a:rPr>
              <a:t>Streaming == Abuse of web-caches</a:t>
            </a:r>
            <a:endParaRPr lang="en-US" sz="2000" dirty="0">
              <a:solidFill>
                <a:srgbClr val="7F6E7F"/>
              </a:solidFill>
              <a:latin typeface="Noto Sans Regular" charset="0"/>
              <a:ea typeface="Noto Sans Regular" charset="0"/>
              <a:cs typeface="Noto Sans Regula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89674" y="4616450"/>
            <a:ext cx="4541628" cy="702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83" dirty="0" smtClean="0">
                <a:latin typeface="Noto Sans Regular" charset="0"/>
              </a:rPr>
              <a:t>Beyond Internet:</a:t>
            </a:r>
          </a:p>
          <a:p>
            <a:pPr algn="ctr"/>
            <a:r>
              <a:rPr lang="en-US" sz="1983" dirty="0" smtClean="0">
                <a:latin typeface="Noto Sans Regular" charset="0"/>
              </a:rPr>
              <a:t>Differentiated / (Integrated) Services</a:t>
            </a:r>
            <a:endParaRPr lang="en-US" sz="1983" dirty="0">
              <a:latin typeface="Noto Sans Regular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B19CE066-9DC6-CE4C-9C88-655B77A8249F}"/>
              </a:ext>
            </a:extLst>
          </p:cNvPr>
          <p:cNvSpPr/>
          <p:nvPr/>
        </p:nvSpPr>
        <p:spPr>
          <a:xfrm>
            <a:off x="7554912" y="5530850"/>
            <a:ext cx="5414694" cy="13176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7F6E7F"/>
                </a:solidFill>
                <a:latin typeface="Noto Sans Regular" charset="0"/>
                <a:ea typeface="Noto Sans Regular" charset="0"/>
                <a:cs typeface="Noto Sans Regular" charset="0"/>
              </a:rPr>
              <a:t>Beyond </a:t>
            </a:r>
            <a:r>
              <a:rPr lang="en-US" sz="2000" smtClean="0">
                <a:solidFill>
                  <a:srgbClr val="7F6E7F"/>
                </a:solidFill>
                <a:latin typeface="Noto Sans Regular" charset="0"/>
                <a:ea typeface="Noto Sans Regular" charset="0"/>
                <a:cs typeface="Noto Sans Regular" charset="0"/>
              </a:rPr>
              <a:t>Internet</a:t>
            </a:r>
          </a:p>
          <a:p>
            <a:pPr algn="ctr"/>
            <a:endParaRPr lang="en-US" sz="2000" dirty="0">
              <a:solidFill>
                <a:srgbClr val="7F6E7F"/>
              </a:solidFill>
              <a:latin typeface="Noto Sans Regular" charset="0"/>
              <a:ea typeface="Noto Sans Regular" charset="0"/>
              <a:cs typeface="Noto Sans Regular" charset="0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Regular" charset="0"/>
                <a:ea typeface="Noto Sans Regular" charset="0"/>
                <a:cs typeface="Noto Sans Regular" charset="0"/>
              </a:rPr>
              <a:t>Fragmented, non-ubiquitous, ONE-OFF peer2peer maze of not-well-working services options. E.G.: biggest OTT provider get preferential treatments in network.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Noto Sans Regular" charset="0"/>
              <a:ea typeface="Noto Sans Regular" charset="0"/>
              <a:cs typeface="Noto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54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912" y="273050"/>
            <a:ext cx="12193589" cy="1236297"/>
          </a:xfrm>
          <a:prstGeom prst="rect">
            <a:avLst/>
          </a:prstGeom>
        </p:spPr>
        <p:txBody>
          <a:bodyPr vert="horz" wrap="square" lIns="0" tIns="15174" rIns="0" bIns="0" rtlCol="0">
            <a:spAutoFit/>
          </a:bodyPr>
          <a:lstStyle/>
          <a:p>
            <a:pPr marL="15973">
              <a:spcBef>
                <a:spcPts val="119"/>
              </a:spcBef>
            </a:pPr>
            <a:r>
              <a:rPr lang="en-US" sz="5534" spc="-350" dirty="0" smtClean="0">
                <a:solidFill>
                  <a:schemeClr val="tx1"/>
                </a:solidFill>
              </a:rPr>
              <a:t>Mean Opinion Scores (MOS) </a:t>
            </a:r>
            <a:br>
              <a:rPr lang="en-US" sz="5534" spc="-350" dirty="0" smtClean="0">
                <a:solidFill>
                  <a:schemeClr val="tx1"/>
                </a:solidFill>
              </a:rPr>
            </a:br>
            <a:r>
              <a:rPr lang="en-US" sz="2400" spc="-150" dirty="0" smtClean="0">
                <a:solidFill>
                  <a:schemeClr val="accent3">
                    <a:lumMod val="75000"/>
                  </a:schemeClr>
                </a:solidFill>
              </a:rPr>
              <a:t>“User experience” vs.  Application/codec vs. network   behavior  (throughput, loss,  latency)</a:t>
            </a:r>
            <a:endParaRPr sz="2400" spc="-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F95A9375-A782-F444-A00A-2348985150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00958" y="2482850"/>
            <a:ext cx="5787954" cy="4735512"/>
          </a:xfrm>
        </p:spPr>
        <p:txBody>
          <a:bodyPr>
            <a:normAutofit fontScale="92500"/>
          </a:bodyPr>
          <a:lstStyle/>
          <a:p>
            <a:pPr marL="15972" algn="r">
              <a:spcBef>
                <a:spcPts val="1905"/>
              </a:spcBef>
              <a:tabLst>
                <a:tab pos="446439" algn="l"/>
                <a:tab pos="447238" algn="l"/>
              </a:tabLst>
            </a:pPr>
            <a:r>
              <a:rPr lang="en-US" sz="2400" spc="-226" dirty="0" smtClean="0"/>
              <a:t>Initial , intermittent buffering</a:t>
            </a:r>
          </a:p>
          <a:p>
            <a:pPr marL="15972" algn="r">
              <a:spcBef>
                <a:spcPts val="1905"/>
              </a:spcBef>
              <a:tabLst>
                <a:tab pos="446439" algn="l"/>
                <a:tab pos="447238" algn="l"/>
              </a:tabLst>
            </a:pPr>
            <a:r>
              <a:rPr lang="en-US" sz="2400" spc="-226" dirty="0" smtClean="0"/>
              <a:t>Probability / periodicity of non-congestion loss (NCL)</a:t>
            </a:r>
            <a:br>
              <a:rPr lang="en-US" sz="2400" spc="-226" dirty="0" smtClean="0"/>
            </a:br>
            <a:r>
              <a:rPr lang="en-US" sz="2400" spc="-226" dirty="0" smtClean="0"/>
              <a:t>Random (bit /packet errors) vs. Burst (outage) loss </a:t>
            </a:r>
          </a:p>
          <a:p>
            <a:pPr marL="15972" algn="r">
              <a:spcBef>
                <a:spcPts val="1905"/>
              </a:spcBef>
              <a:tabLst>
                <a:tab pos="446439" algn="l"/>
                <a:tab pos="447238" algn="l"/>
              </a:tabLst>
            </a:pPr>
            <a:r>
              <a:rPr lang="en-US" sz="2400" spc="-226" dirty="0" smtClean="0"/>
              <a:t>Likelihood to conceal NCL (codec dependent)</a:t>
            </a:r>
            <a:br>
              <a:rPr lang="en-US" sz="2400" spc="-226" dirty="0" smtClean="0"/>
            </a:br>
            <a:r>
              <a:rPr lang="en-US" sz="2400" spc="-226" dirty="0" smtClean="0"/>
              <a:t>Ability to correct NCL (FEC, retransmissions)</a:t>
            </a:r>
          </a:p>
          <a:p>
            <a:pPr marL="15972" algn="r">
              <a:spcBef>
                <a:spcPts val="1905"/>
              </a:spcBef>
              <a:tabLst>
                <a:tab pos="446439" algn="l"/>
                <a:tab pos="447238" algn="l"/>
              </a:tabLst>
            </a:pPr>
            <a:r>
              <a:rPr lang="en-US" sz="2400" spc="-226" dirty="0" smtClean="0"/>
              <a:t>Normal/Ideal quality (throughput)</a:t>
            </a:r>
          </a:p>
          <a:p>
            <a:pPr marL="15972" algn="r">
              <a:spcBef>
                <a:spcPts val="1905"/>
              </a:spcBef>
              <a:tabLst>
                <a:tab pos="446439" algn="l"/>
                <a:tab pos="447238" algn="l"/>
              </a:tabLst>
            </a:pPr>
            <a:r>
              <a:rPr lang="en-US" sz="2400" spc="-226" dirty="0" smtClean="0"/>
              <a:t>Quality Variation (throughput variation)</a:t>
            </a:r>
            <a:br>
              <a:rPr lang="en-US" sz="2400" spc="-226" dirty="0" smtClean="0"/>
            </a:br>
            <a:r>
              <a:rPr lang="en-US" sz="2400" spc="-226" dirty="0" smtClean="0"/>
              <a:t>Frequency, fine-grained  (concealed)</a:t>
            </a:r>
          </a:p>
          <a:p>
            <a:pPr marL="15972" algn="r">
              <a:spcBef>
                <a:spcPts val="1905"/>
              </a:spcBef>
              <a:tabLst>
                <a:tab pos="446439" algn="l"/>
                <a:tab pos="447238" algn="l"/>
              </a:tabLst>
            </a:pPr>
            <a:r>
              <a:rPr lang="en-US" sz="2400" spc="-226" dirty="0" smtClean="0"/>
              <a:t>Congestion Loss (*YUCK*), </a:t>
            </a:r>
            <a:r>
              <a:rPr lang="en-US" sz="2400" spc="-226" dirty="0"/>
              <a:t> </a:t>
            </a:r>
            <a:r>
              <a:rPr lang="en-US" sz="2400" spc="-226" dirty="0" smtClean="0"/>
              <a:t>Self-Friendly-ness </a:t>
            </a:r>
          </a:p>
        </p:txBody>
      </p:sp>
      <p:sp>
        <p:nvSpPr>
          <p:cNvPr id="7" name="Throughput">
            <a:extLst>
              <a:ext uri="{FF2B5EF4-FFF2-40B4-BE49-F238E27FC236}">
                <a16:creationId xmlns:a16="http://schemas.microsoft.com/office/drawing/2014/main" xmlns="" id="{FE506BF5-F9A9-ED4D-8D6A-B5EB620054B4}"/>
              </a:ext>
            </a:extLst>
          </p:cNvPr>
          <p:cNvSpPr txBox="1">
            <a:spLocks/>
          </p:cNvSpPr>
          <p:nvPr/>
        </p:nvSpPr>
        <p:spPr>
          <a:xfrm>
            <a:off x="392112" y="5984972"/>
            <a:ext cx="6267450" cy="433402"/>
          </a:xfrm>
          <a:prstGeom prst="rect">
            <a:avLst/>
          </a:prstGeom>
          <a:noFill/>
          <a:ln cap="rnd">
            <a:noFill/>
            <a:round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100724" tIns="50362" rIns="100724" bIns="50362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644" dirty="0" smtClean="0">
                <a:solidFill>
                  <a:schemeClr val="tx2"/>
                </a:solidFill>
                <a:latin typeface="Noto Sans Regular" charset="0"/>
                <a:ea typeface="Noto Sans Regular" charset="0"/>
                <a:cs typeface="Noto Sans Regular" charset="0"/>
              </a:rPr>
              <a:t>Example, Simple Mean Opinion Score</a:t>
            </a:r>
            <a:endParaRPr lang="en-US" sz="2644" dirty="0">
              <a:solidFill>
                <a:schemeClr val="tx2"/>
              </a:solidFill>
              <a:latin typeface="Noto Sans Regular" charset="0"/>
              <a:ea typeface="Noto Sans Regular" charset="0"/>
              <a:cs typeface="Noto Sans Regular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A3B1DDE-7B6B-1844-9B2C-A894FBA1C13C}"/>
              </a:ext>
            </a:extLst>
          </p:cNvPr>
          <p:cNvSpPr/>
          <p:nvPr/>
        </p:nvSpPr>
        <p:spPr>
          <a:xfrm>
            <a:off x="356065" y="6600150"/>
            <a:ext cx="5486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Noto Sans Regular" charset="0"/>
                <a:hlinkClick r:id="rId2" invalidUrl="https://www.huawei.com/~/media/CORPORATE/PDF/white paper/Technical-White-Paper-on-Mobile-Bearer-Network-Requirements-for-Mobile-Video-Services"/>
              </a:rPr>
              <a:t>*Source: https://www.huawei.com/~/media/CORPORATE/PDF/white%20paper/Technical-White-Paper-on-Mobile-Bearer-Network-Requirements-for-Mobile-Video-Services</a:t>
            </a:r>
            <a:endParaRPr lang="en-US" sz="1100" dirty="0">
              <a:latin typeface="Noto Sans Regular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86E92D09-97F8-DD43-949B-F33C9E8B742E}"/>
              </a:ext>
            </a:extLst>
          </p:cNvPr>
          <p:cNvGrpSpPr/>
          <p:nvPr/>
        </p:nvGrpSpPr>
        <p:grpSpPr>
          <a:xfrm>
            <a:off x="6792912" y="1393826"/>
            <a:ext cx="6324600" cy="1317624"/>
            <a:chOff x="6649356" y="1025384"/>
            <a:chExt cx="6079898" cy="131762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xmlns="" id="{A5FCA76E-5AD3-1249-9549-543ACAEDF265}"/>
                </a:ext>
              </a:extLst>
            </p:cNvPr>
            <p:cNvSpPr/>
            <p:nvPr/>
          </p:nvSpPr>
          <p:spPr>
            <a:xfrm>
              <a:off x="6649356" y="1025384"/>
              <a:ext cx="6079898" cy="131762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Use case: </a:t>
              </a:r>
            </a:p>
            <a:p>
              <a:pPr algn="ctr"/>
              <a:r>
                <a:rPr lang="en-US" sz="2000" dirty="0" smtClean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On-demand, </a:t>
              </a:r>
              <a:r>
                <a:rPr lang="en-US" sz="2000" dirty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High </a:t>
              </a:r>
              <a:r>
                <a:rPr lang="en-US" sz="2000" dirty="0" smtClean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Resolution Home/Mobile Video</a:t>
              </a:r>
              <a:endParaRPr lang="en-US" sz="2000" dirty="0">
                <a:solidFill>
                  <a:srgbClr val="7F6E7F"/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AE190299-DCC9-374F-869E-F7802AAD7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12" y="1284288"/>
              <a:ext cx="5640388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C0556831-66B9-D944-BA49-8A52DDE1B6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112" y="2406650"/>
            <a:ext cx="4648200" cy="354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713" y="425450"/>
            <a:ext cx="11888788" cy="866966"/>
          </a:xfrm>
          <a:prstGeom prst="rect">
            <a:avLst/>
          </a:prstGeom>
        </p:spPr>
        <p:txBody>
          <a:bodyPr vert="horz" wrap="square" lIns="0" tIns="15174" rIns="0" bIns="0" rtlCol="0">
            <a:spAutoFit/>
          </a:bodyPr>
          <a:lstStyle/>
          <a:p>
            <a:pPr marL="15973">
              <a:spcBef>
                <a:spcPts val="119"/>
              </a:spcBef>
            </a:pPr>
            <a:r>
              <a:rPr lang="en-US" sz="5534" spc="-350" dirty="0" smtClean="0">
                <a:solidFill>
                  <a:schemeClr val="tx1"/>
                </a:solidFill>
              </a:rPr>
              <a:t>The troubles with throughput</a:t>
            </a:r>
            <a:endParaRPr sz="5534" spc="-350" dirty="0">
              <a:solidFill>
                <a:schemeClr val="tx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F95A9375-A782-F444-A00A-2348985150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97512" y="2090738"/>
            <a:ext cx="7467601" cy="5040312"/>
          </a:xfrm>
        </p:spPr>
        <p:txBody>
          <a:bodyPr>
            <a:normAutofit/>
          </a:bodyPr>
          <a:lstStyle/>
          <a:p>
            <a:pPr marL="15972" algn="r">
              <a:spcBef>
                <a:spcPts val="1905"/>
              </a:spcBef>
              <a:tabLst>
                <a:tab pos="446439" algn="l"/>
                <a:tab pos="447238" algn="l"/>
              </a:tabLst>
            </a:pPr>
            <a:r>
              <a:rPr lang="en-US" sz="2800" dirty="0" smtClean="0"/>
              <a:t>What is (Internet) throughput fairness ?</a:t>
            </a:r>
            <a:br>
              <a:rPr lang="en-US" sz="2800" dirty="0" smtClean="0"/>
            </a:br>
            <a:r>
              <a:rPr lang="en-US" sz="2400" strike="sngStrike" dirty="0"/>
              <a:t>“all flows are created equal” ???</a:t>
            </a:r>
            <a:br>
              <a:rPr lang="en-US" sz="2400" strike="sngStrike" dirty="0"/>
            </a:br>
            <a:r>
              <a:rPr lang="en-US" sz="2000" dirty="0" smtClean="0"/>
              <a:t>E.g.: competing 4K TV and Smartphone </a:t>
            </a:r>
          </a:p>
          <a:p>
            <a:pPr marL="15972" algn="r">
              <a:spcBef>
                <a:spcPts val="1905"/>
              </a:spcBef>
              <a:tabLst>
                <a:tab pos="446439" algn="l"/>
                <a:tab pos="447238" algn="l"/>
              </a:tabLst>
            </a:pPr>
            <a:r>
              <a:rPr lang="en-US" sz="2400" dirty="0" smtClean="0"/>
              <a:t>How to achieve fairness ?</a:t>
            </a:r>
            <a:br>
              <a:rPr lang="en-US" sz="2400" dirty="0" smtClean="0"/>
            </a:br>
            <a:r>
              <a:rPr lang="en-US" sz="2400" dirty="0" smtClean="0"/>
              <a:t>Path-RTT, transport-protocol-</a:t>
            </a:r>
            <a:r>
              <a:rPr lang="en-US" sz="2400" dirty="0" err="1" smtClean="0"/>
              <a:t>aggressivness</a:t>
            </a:r>
            <a:endParaRPr lang="en-US" sz="2400" dirty="0" smtClean="0"/>
          </a:p>
          <a:p>
            <a:pPr marL="15972" algn="r">
              <a:spcBef>
                <a:spcPts val="1905"/>
              </a:spcBef>
              <a:tabLst>
                <a:tab pos="446439" algn="l"/>
                <a:tab pos="447238" algn="l"/>
              </a:tabLst>
            </a:pPr>
            <a:r>
              <a:rPr lang="en-US" sz="2800" dirty="0" smtClean="0"/>
              <a:t>Guarantees ?</a:t>
            </a:r>
            <a:br>
              <a:rPr lang="en-US" sz="2800" dirty="0" smtClean="0"/>
            </a:br>
            <a:r>
              <a:rPr lang="en-US" sz="2400" dirty="0" smtClean="0"/>
              <a:t>Absolute Reservation == scale issues</a:t>
            </a:r>
            <a:br>
              <a:rPr lang="en-US" sz="2400" dirty="0" smtClean="0"/>
            </a:br>
            <a:r>
              <a:rPr lang="en-US" sz="2400" dirty="0" smtClean="0"/>
              <a:t>Relative throughput easier !!</a:t>
            </a:r>
          </a:p>
          <a:p>
            <a:pPr marL="15972" algn="r">
              <a:spcBef>
                <a:spcPts val="1905"/>
              </a:spcBef>
              <a:tabLst>
                <a:tab pos="446439" algn="l"/>
                <a:tab pos="447238" algn="l"/>
              </a:tabLst>
            </a:pPr>
            <a:r>
              <a:rPr lang="en-US" sz="2400" dirty="0" smtClean="0"/>
              <a:t>Limited by Loss and Capacity:</a:t>
            </a:r>
            <a:br>
              <a:rPr lang="en-US" sz="2400" dirty="0" smtClean="0"/>
            </a:br>
            <a:r>
              <a:rPr lang="en-US" sz="2000" dirty="0" smtClean="0"/>
              <a:t>Higher performance requires lower loss or higher overhead</a:t>
            </a:r>
            <a:endParaRPr lang="en-US" sz="2400" dirty="0"/>
          </a:p>
        </p:txBody>
      </p:sp>
      <p:sp>
        <p:nvSpPr>
          <p:cNvPr id="7" name="Throughput">
            <a:extLst>
              <a:ext uri="{FF2B5EF4-FFF2-40B4-BE49-F238E27FC236}">
                <a16:creationId xmlns:a16="http://schemas.microsoft.com/office/drawing/2014/main" xmlns="" id="{FE506BF5-F9A9-ED4D-8D6A-B5EB620054B4}"/>
              </a:ext>
            </a:extLst>
          </p:cNvPr>
          <p:cNvSpPr txBox="1">
            <a:spLocks/>
          </p:cNvSpPr>
          <p:nvPr/>
        </p:nvSpPr>
        <p:spPr>
          <a:xfrm>
            <a:off x="906462" y="5905469"/>
            <a:ext cx="5054185" cy="433402"/>
          </a:xfrm>
          <a:prstGeom prst="rect">
            <a:avLst/>
          </a:prstGeom>
          <a:noFill/>
          <a:ln cap="rnd">
            <a:noFill/>
            <a:round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100724" tIns="50362" rIns="100724" bIns="50362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644" dirty="0">
                <a:solidFill>
                  <a:schemeClr val="tx2"/>
                </a:solidFill>
                <a:latin typeface="Noto Sans Regular" charset="0"/>
                <a:ea typeface="Noto Sans Regular" charset="0"/>
                <a:cs typeface="Noto Sans Regular" charset="0"/>
              </a:rPr>
              <a:t>Higher the </a:t>
            </a:r>
            <a:r>
              <a:rPr lang="en-US" sz="2644" dirty="0" smtClean="0">
                <a:solidFill>
                  <a:schemeClr val="tx2"/>
                </a:solidFill>
                <a:latin typeface="Noto Sans Regular" charset="0"/>
                <a:ea typeface="Noto Sans Regular" charset="0"/>
                <a:cs typeface="Noto Sans Regular" charset="0"/>
              </a:rPr>
              <a:t>Better ?</a:t>
            </a:r>
            <a:r>
              <a:rPr lang="en-US" sz="2644" dirty="0">
                <a:solidFill>
                  <a:schemeClr val="tx2"/>
                </a:solidFill>
                <a:latin typeface="Noto Sans Regular" charset="0"/>
                <a:ea typeface="Noto Sans Regular" charset="0"/>
                <a:cs typeface="Noto Sans Regular" charset="0"/>
              </a:rPr>
              <a:t>!</a:t>
            </a:r>
            <a:endParaRPr lang="en-US" sz="2644" dirty="0" smtClean="0">
              <a:solidFill>
                <a:schemeClr val="tx2"/>
              </a:solidFill>
              <a:latin typeface="Noto Sans Regular" charset="0"/>
              <a:ea typeface="Noto Sans Regular" charset="0"/>
              <a:cs typeface="Noto Sans Regular" charset="0"/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xmlns="" id="{457A02F8-6533-2142-96B3-93657AAC9056}"/>
              </a:ext>
            </a:extLst>
          </p:cNvPr>
          <p:cNvSpPr/>
          <p:nvPr/>
        </p:nvSpPr>
        <p:spPr bwMode="auto">
          <a:xfrm rot="5400000">
            <a:off x="3014584" y="3670378"/>
            <a:ext cx="742666" cy="2177610"/>
          </a:xfrm>
          <a:prstGeom prst="can">
            <a:avLst>
              <a:gd name="adj" fmla="val 39595"/>
            </a:avLst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08" tIns="50353" rIns="100708" bIns="50353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6699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62" dirty="0">
              <a:latin typeface="Noto Sans Regular" charset="0"/>
              <a:ea typeface="Noto Sans Regular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A3B1DDE-7B6B-1844-9B2C-A894FBA1C13C}"/>
              </a:ext>
            </a:extLst>
          </p:cNvPr>
          <p:cNvSpPr/>
          <p:nvPr/>
        </p:nvSpPr>
        <p:spPr>
          <a:xfrm>
            <a:off x="356065" y="6600150"/>
            <a:ext cx="5486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Noto Sans Regular" charset="0"/>
                <a:hlinkClick r:id="rId2" invalidUrl="https://www.huawei.com/~/media/CORPORATE/PDF/white paper/Technical-White-Paper-on-Mobile-Bearer-Network-Requirements-for-Mobile-Video-Services"/>
              </a:rPr>
              <a:t>*Source: https://www.huawei.com/~/media/CORPORATE/PDF/white%20paper/Technical-White-Paper-on-Mobile-Bearer-Network-Requirements-for-Mobile-Video-Services</a:t>
            </a:r>
            <a:endParaRPr lang="en-US" sz="1100" dirty="0">
              <a:latin typeface="Noto Sans Regular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86E92D09-97F8-DD43-949B-F33C9E8B742E}"/>
              </a:ext>
            </a:extLst>
          </p:cNvPr>
          <p:cNvGrpSpPr/>
          <p:nvPr/>
        </p:nvGrpSpPr>
        <p:grpSpPr>
          <a:xfrm>
            <a:off x="7021512" y="1263650"/>
            <a:ext cx="5867401" cy="936624"/>
            <a:chOff x="6869112" y="1025384"/>
            <a:chExt cx="5640388" cy="108902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xmlns="" id="{A5FCA76E-5AD3-1249-9549-543ACAEDF265}"/>
                </a:ext>
              </a:extLst>
            </p:cNvPr>
            <p:cNvSpPr/>
            <p:nvPr/>
          </p:nvSpPr>
          <p:spPr>
            <a:xfrm>
              <a:off x="6869112" y="1025384"/>
              <a:ext cx="5640388" cy="108902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Use case: </a:t>
              </a:r>
              <a:r>
                <a:rPr lang="en-US" sz="2000" dirty="0" smtClean="0">
                  <a:solidFill>
                    <a:srgbClr val="7F6E7F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 Any Application</a:t>
              </a:r>
              <a:endParaRPr lang="en-US" sz="2000" dirty="0">
                <a:solidFill>
                  <a:srgbClr val="7F6E7F"/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AE190299-DCC9-374F-869E-F7802AAD7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12" y="1284288"/>
              <a:ext cx="5640388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C0556831-66B9-D944-BA49-8A52DDE1B6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48EE7ED-CB77-F244-BBAD-B00F8A83E3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17" r="14502"/>
          <a:stretch/>
        </p:blipFill>
        <p:spPr>
          <a:xfrm>
            <a:off x="927513" y="2686326"/>
            <a:ext cx="5105400" cy="165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3333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20402</TotalTime>
  <Words>1505</Words>
  <Application>Microsoft Macintosh PowerPoint</Application>
  <PresentationFormat>Custom</PresentationFormat>
  <Paragraphs>360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Noto Sans Regular</vt:lpstr>
      <vt:lpstr>Wingdings</vt:lpstr>
      <vt:lpstr>Arial</vt:lpstr>
      <vt:lpstr>Office Theme</vt:lpstr>
      <vt:lpstr>PowerPoint Presentation</vt:lpstr>
      <vt:lpstr>Imagine applications in 2035 </vt:lpstr>
      <vt:lpstr>Holographic Digital Actors </vt:lpstr>
      <vt:lpstr>Holo-presence Holographic Communication Use case</vt:lpstr>
      <vt:lpstr>Holographic Media Engine</vt:lpstr>
      <vt:lpstr>Streaming</vt:lpstr>
      <vt:lpstr>(Beyond) Internet Capabilities Today</vt:lpstr>
      <vt:lpstr>Mean Opinion Scores (MOS)  “User experience” vs.  Application/codec vs. network   behavior  (throughput, loss,  latency)</vt:lpstr>
      <vt:lpstr>The troubles with throughput</vt:lpstr>
      <vt:lpstr>The Edge: Scale, Latency and Control Loops</vt:lpstr>
      <vt:lpstr>High-Precision Communications</vt:lpstr>
      <vt:lpstr>Coordinated Communications</vt:lpstr>
      <vt:lpstr>Qualitative Communications</vt:lpstr>
      <vt:lpstr>Holographic Streaming</vt:lpstr>
      <vt:lpstr>Full Stack Composition / Collaboration</vt:lpstr>
      <vt:lpstr>Future Media / Senses </vt:lpstr>
      <vt:lpstr>Are we ready for the year 2030+?  No, absolutely not!</vt:lpstr>
      <vt:lpstr>Vision Network 2030</vt:lpstr>
      <vt:lpstr>Summary</vt:lpstr>
      <vt:lpstr>Publications and Talks</vt:lpstr>
      <vt:lpstr>References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Toerless Eckert</dc:creator>
  <cp:keywords/>
  <dc:description/>
  <cp:lastModifiedBy>Microsoft Office User</cp:lastModifiedBy>
  <cp:revision>170</cp:revision>
  <dcterms:created xsi:type="dcterms:W3CDTF">2019-05-11T22:17:55Z</dcterms:created>
  <dcterms:modified xsi:type="dcterms:W3CDTF">2019-10-15T13:50:43Z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2019-05-10T22:00:00Z</vt:filetime>
  </property>
</Properties>
</file>